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29"/>
  </p:notesMasterIdLst>
  <p:sldIdLst>
    <p:sldId id="1853" r:id="rId3"/>
    <p:sldId id="258" r:id="rId4"/>
    <p:sldId id="1204" r:id="rId5"/>
    <p:sldId id="1209" r:id="rId6"/>
    <p:sldId id="263" r:id="rId7"/>
    <p:sldId id="1210" r:id="rId8"/>
    <p:sldId id="279" r:id="rId9"/>
    <p:sldId id="1211" r:id="rId10"/>
    <p:sldId id="1161" r:id="rId11"/>
    <p:sldId id="1194" r:id="rId12"/>
    <p:sldId id="1198" r:id="rId13"/>
    <p:sldId id="1193" r:id="rId14"/>
    <p:sldId id="1195" r:id="rId15"/>
    <p:sldId id="1196" r:id="rId16"/>
    <p:sldId id="1201" r:id="rId17"/>
    <p:sldId id="1197" r:id="rId18"/>
    <p:sldId id="1202" r:id="rId19"/>
    <p:sldId id="1219" r:id="rId20"/>
    <p:sldId id="1212" r:id="rId21"/>
    <p:sldId id="1215" r:id="rId22"/>
    <p:sldId id="1217" r:id="rId23"/>
    <p:sldId id="1205" r:id="rId24"/>
    <p:sldId id="1216" r:id="rId25"/>
    <p:sldId id="1203" r:id="rId26"/>
    <p:sldId id="1213" r:id="rId27"/>
    <p:sldId id="1855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51"/>
    <p:restoredTop sz="96405"/>
  </p:normalViewPr>
  <p:slideViewPr>
    <p:cSldViewPr snapToGrid="0" snapToObjects="1">
      <p:cViewPr varScale="1">
        <p:scale>
          <a:sx n="145" d="100"/>
          <a:sy n="145" d="100"/>
        </p:scale>
        <p:origin x="4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274502-94D0-0A47-9D80-D9116CBABDF4}" type="datetimeFigureOut">
              <a:rPr kumimoji="1" lang="zh-CN" altLang="en-US" smtClean="0"/>
              <a:t>2022/7/29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BC646A-8720-1846-A3E1-9D29F6903B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4166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0942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8A5E4A-65BD-794C-A3D1-2B07C3699BB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0760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0623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F46B16-1BE8-1147-84B0-FB789D5992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7E69FA-34DA-155D-CD49-7C88CD982D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0083E0-EF47-AA81-71D8-A515C4488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BE8D-71D4-0A43-9AEC-F393F842577C}" type="datetimeFigureOut">
              <a:rPr kumimoji="1" lang="zh-CN" altLang="en-US" smtClean="0"/>
              <a:t>2022/7/29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43BEF6-436F-18BD-CBEC-B9465855E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C43BAB-22CB-1177-E6B6-D6CA19AAE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CD8B-C1CC-804D-9BD3-F7B37947A1D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8958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081C6E-A511-DBA1-F5C8-670D1B2C3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4B1183D-3649-B80E-9D2D-A0B4084D76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DCC2EE-8AED-3077-CAE0-7B84C3B05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BE8D-71D4-0A43-9AEC-F393F842577C}" type="datetimeFigureOut">
              <a:rPr kumimoji="1" lang="zh-CN" altLang="en-US" smtClean="0"/>
              <a:t>2022/7/29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76E0F9-C925-B681-0885-0761A4001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BAA9E8-3D65-726C-CAB5-A6EA0A676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CD8B-C1CC-804D-9BD3-F7B37947A1D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2001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8FB7C78-CAEF-34A3-CE46-9450961A74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B546140-1157-385A-D627-E188CEAE23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C17BFD-2E6B-813D-CD5C-7B344770B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BE8D-71D4-0A43-9AEC-F393F842577C}" type="datetimeFigureOut">
              <a:rPr kumimoji="1" lang="zh-CN" altLang="en-US" smtClean="0"/>
              <a:t>2022/7/29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5A7245-EF04-DF52-9306-AFFDF22EB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D5CF0D-3CFC-3BF8-B673-3FFD7B2EB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CD8B-C1CC-804D-9BD3-F7B37947A1D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48059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747201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9535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白色背景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8"/>
          <p:cNvSpPr>
            <a:spLocks noGrp="1"/>
          </p:cNvSpPr>
          <p:nvPr>
            <p:ph type="title" hasCustomPrompt="1"/>
          </p:nvPr>
        </p:nvSpPr>
        <p:spPr>
          <a:xfrm>
            <a:off x="428297" y="348246"/>
            <a:ext cx="9299028" cy="353667"/>
          </a:xfrm>
          <a:prstGeom prst="rect">
            <a:avLst/>
          </a:prstGeom>
        </p:spPr>
        <p:txBody>
          <a:bodyPr/>
          <a:lstStyle>
            <a:lvl1pPr>
              <a:defRPr sz="2700" b="1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TW" altLang="en-US" dirty="0"/>
              <a:t>请填写大标题</a:t>
            </a:r>
            <a:r>
              <a:rPr lang="en-US" altLang="zh-CN" dirty="0"/>
              <a:t>-</a:t>
            </a:r>
            <a:r>
              <a:rPr lang="zh-TW" altLang="en-US" dirty="0"/>
              <a:t>微软雅黑</a:t>
            </a:r>
            <a:r>
              <a:rPr lang="en-US" altLang="zh-CN" dirty="0"/>
              <a:t>-54</a:t>
            </a:r>
            <a:r>
              <a:rPr lang="zh-TW" altLang="en-US" dirty="0"/>
              <a:t>磅</a:t>
            </a:r>
            <a:r>
              <a:rPr lang="zh-CN" altLang="en-US" dirty="0"/>
              <a:t> </a:t>
            </a:r>
            <a:r>
              <a:rPr lang="zh-TW" altLang="en-US" dirty="0"/>
              <a:t>加粗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50510" y="373060"/>
            <a:ext cx="940814" cy="20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209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白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8"/>
          <p:cNvSpPr>
            <a:spLocks noGrp="1"/>
          </p:cNvSpPr>
          <p:nvPr>
            <p:ph type="title" hasCustomPrompt="1"/>
          </p:nvPr>
        </p:nvSpPr>
        <p:spPr>
          <a:xfrm>
            <a:off x="428297" y="348246"/>
            <a:ext cx="9299028" cy="353667"/>
          </a:xfrm>
          <a:prstGeom prst="rect">
            <a:avLst/>
          </a:prstGeom>
        </p:spPr>
        <p:txBody>
          <a:bodyPr/>
          <a:lstStyle>
            <a:lvl1pPr>
              <a:defRPr sz="2700" b="1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TW" altLang="en-US" dirty="0"/>
              <a:t>请填写大标题</a:t>
            </a:r>
            <a:r>
              <a:rPr lang="en-US" altLang="zh-CN" dirty="0"/>
              <a:t>-</a:t>
            </a:r>
            <a:r>
              <a:rPr lang="zh-TW" altLang="en-US" dirty="0"/>
              <a:t>微软雅黑</a:t>
            </a:r>
            <a:r>
              <a:rPr lang="en-US" altLang="zh-CN" dirty="0"/>
              <a:t>-54</a:t>
            </a:r>
            <a:r>
              <a:rPr lang="zh-TW" altLang="en-US" dirty="0"/>
              <a:t>磅</a:t>
            </a:r>
            <a:r>
              <a:rPr lang="zh-CN" altLang="en-US" dirty="0"/>
              <a:t> </a:t>
            </a:r>
            <a:r>
              <a:rPr lang="zh-TW" altLang="en-US" dirty="0"/>
              <a:t>加粗</a:t>
            </a:r>
            <a:endParaRPr lang="en-US" dirty="0"/>
          </a:p>
        </p:txBody>
      </p:sp>
      <p:pic>
        <p:nvPicPr>
          <p:cNvPr id="5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50510" y="373060"/>
            <a:ext cx="940814" cy="20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554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黑色背景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50510" y="373060"/>
            <a:ext cx="940814" cy="20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42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09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592900-F6C9-3B51-03C3-4B6F31A5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537" y="105248"/>
            <a:ext cx="10844284" cy="635902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A402F3-CE1E-E1B2-E366-372A113E4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537" y="818151"/>
            <a:ext cx="10844283" cy="5098934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7E3B60-0C23-B05B-E27C-4E6242CAB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BE8D-71D4-0A43-9AEC-F393F842577C}" type="datetimeFigureOut">
              <a:rPr kumimoji="1" lang="zh-CN" altLang="en-US" smtClean="0"/>
              <a:t>2022/7/29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1A50ED-6EC4-8B4C-859B-04CDA4818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B77386-C7B8-A2C7-1EF5-732888A2E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CD8B-C1CC-804D-9BD3-F7B37947A1D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7" name="直接连接符 7">
            <a:extLst>
              <a:ext uri="{FF2B5EF4-FFF2-40B4-BE49-F238E27FC236}">
                <a16:creationId xmlns:a16="http://schemas.microsoft.com/office/drawing/2014/main" id="{73F27C62-FB77-B2A9-316F-3E73407A9B9E}"/>
              </a:ext>
            </a:extLst>
          </p:cNvPr>
          <p:cNvCxnSpPr/>
          <p:nvPr userDrawn="1"/>
        </p:nvCxnSpPr>
        <p:spPr>
          <a:xfrm>
            <a:off x="592537" y="732038"/>
            <a:ext cx="10844284" cy="1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6F587759-7429-033F-F71B-DD6956572C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33272" y="372579"/>
            <a:ext cx="1420528" cy="34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662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A3F2E8-AB03-BF3A-4436-B6E77A6F7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AFEC29-989B-0AE1-4537-4AAE6F667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3509EE-4632-0307-1D51-A6A1EA07B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BE8D-71D4-0A43-9AEC-F393F842577C}" type="datetimeFigureOut">
              <a:rPr kumimoji="1" lang="zh-CN" altLang="en-US" smtClean="0"/>
              <a:t>2022/7/29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93C5D8-1621-7808-CA6D-C0D523F66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673D79-9E6D-EA54-30E3-3D513179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CD8B-C1CC-804D-9BD3-F7B37947A1D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8210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65EBCA-9D9D-E640-A16E-08F60754A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48B4C1-3F8A-3290-C92D-2BE0716294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7711E49-2DE9-2C77-73D6-BFB183B01A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954F37D-842C-4C50-8A56-6AF0BF4F2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BE8D-71D4-0A43-9AEC-F393F842577C}" type="datetimeFigureOut">
              <a:rPr kumimoji="1" lang="zh-CN" altLang="en-US" smtClean="0"/>
              <a:t>2022/7/29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31618AC-8AF3-FEF1-86A7-79B605B45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626E012-7C74-2A55-634C-5855CA645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CD8B-C1CC-804D-9BD3-F7B37947A1D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5998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84F444-16DB-5046-283C-19C24CC8A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093CA9-7F32-E8C1-B531-DABC391AD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45FF49-B8B7-F585-3D81-848D3ECE75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B7C7A37-B1A7-C620-6D28-19A55A693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F4C2CA5-F7F2-318C-9AD5-FD2B93D342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3BC876C-0BAE-DF66-E59D-14023D3FE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BE8D-71D4-0A43-9AEC-F393F842577C}" type="datetimeFigureOut">
              <a:rPr kumimoji="1" lang="zh-CN" altLang="en-US" smtClean="0"/>
              <a:t>2022/7/29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73694E7-6481-6A2A-25A5-FD7C847AA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0B6FA08-0E83-EFEE-2D66-AD3EDB384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CD8B-C1CC-804D-9BD3-F7B37947A1D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0211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EA1C81-0EA1-E3F1-7685-0CAAE4987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1B7F24D-7497-7D0D-828E-A30F5FFCE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BE8D-71D4-0A43-9AEC-F393F842577C}" type="datetimeFigureOut">
              <a:rPr kumimoji="1" lang="zh-CN" altLang="en-US" smtClean="0"/>
              <a:t>2022/7/29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B8B9157-7B6E-C283-B655-EEB2756C4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A6ED4A8-B983-69CD-D4BC-E88C1A9B7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CD8B-C1CC-804D-9BD3-F7B37947A1D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7138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3805D89-F1E9-0816-E811-86F6EA40D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BE8D-71D4-0A43-9AEC-F393F842577C}" type="datetimeFigureOut">
              <a:rPr kumimoji="1" lang="zh-CN" altLang="en-US" smtClean="0"/>
              <a:t>2022/7/29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98EE986-DFA7-56EA-473E-0B4ACB95D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D0E5BA-1469-B087-0C59-B56B8906F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CD8B-C1CC-804D-9BD3-F7B37947A1D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7497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C7387C-0BFE-9B23-F046-79549F2B1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75CC3A-3F33-3A47-657C-9A9D2F0BD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A46FE1-1283-6398-1214-8577843FFC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17822A5-26AE-738D-4BBC-AAFC95E9C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BE8D-71D4-0A43-9AEC-F393F842577C}" type="datetimeFigureOut">
              <a:rPr kumimoji="1" lang="zh-CN" altLang="en-US" smtClean="0"/>
              <a:t>2022/7/29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9FCCCD-A40C-B6DF-4B7A-B35740F03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731C37-CC18-3B63-74DD-0795D2861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CD8B-C1CC-804D-9BD3-F7B37947A1D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1791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496B5E-BD75-C58B-2C21-C5258B19D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5BB5451-1AF0-23A8-6466-F23A7931D9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1235F6-148B-99E3-1F53-7B9A67BDF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0AEC823-CF5E-03A8-9347-BA3CE1A77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BE8D-71D4-0A43-9AEC-F393F842577C}" type="datetimeFigureOut">
              <a:rPr kumimoji="1" lang="zh-CN" altLang="en-US" smtClean="0"/>
              <a:t>2022/7/29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065D60-8E12-C742-1C8E-D794C1C68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CA4E0B-66EF-2DAA-0509-36C724A02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BCD8B-C1CC-804D-9BD3-F7B37947A1D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0208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887CA5F-D3D5-2F46-E95A-CCD4E8021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8ECC5D-D4B3-D573-A894-44EEAE07A8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E61E05-F879-803C-591E-33D7948005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5BE8D-71D4-0A43-9AEC-F393F842577C}" type="datetimeFigureOut">
              <a:rPr kumimoji="1" lang="zh-CN" altLang="en-US" smtClean="0"/>
              <a:t>2022/7/29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EC0DAC-0BE1-CA44-12A9-16B031229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4C5F56-C7E6-6EF4-47ED-C4B04D04F2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BCD8B-C1CC-804D-9BD3-F7B37947A1D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3040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055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EFBCF8-300E-8A80-BE81-884DC5438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733" y="105248"/>
            <a:ext cx="11256088" cy="635902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/>
              <a:t>参与社区，直播最后有奖问卷调查</a:t>
            </a:r>
          </a:p>
        </p:txBody>
      </p:sp>
      <p:pic>
        <p:nvPicPr>
          <p:cNvPr id="8194" name="Picture 2" descr="page35image19726912">
            <a:extLst>
              <a:ext uri="{FF2B5EF4-FFF2-40B4-BE49-F238E27FC236}">
                <a16:creationId xmlns:a16="http://schemas.microsoft.com/office/drawing/2014/main" id="{23607D53-026A-E7D7-7CA8-4A5FFC640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58800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9993B99-09FC-7A00-6968-AE945012A761}"/>
              </a:ext>
            </a:extLst>
          </p:cNvPr>
          <p:cNvSpPr txBox="1"/>
          <p:nvPr/>
        </p:nvSpPr>
        <p:spPr>
          <a:xfrm>
            <a:off x="180733" y="872225"/>
            <a:ext cx="527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accent2"/>
                </a:solidFill>
              </a:rPr>
              <a:t>扫码加钉钉群成为 </a:t>
            </a:r>
            <a:r>
              <a:rPr kumimoji="1" lang="en-US" altLang="zh-CN" dirty="0">
                <a:solidFill>
                  <a:schemeClr val="accent2"/>
                </a:solidFill>
              </a:rPr>
              <a:t>Contributor</a:t>
            </a:r>
            <a:r>
              <a:rPr kumimoji="1" lang="zh-CN" altLang="en-US" dirty="0">
                <a:solidFill>
                  <a:schemeClr val="accent2"/>
                </a:solidFill>
              </a:rPr>
              <a:t> 并获取 </a:t>
            </a:r>
            <a:r>
              <a:rPr kumimoji="1" lang="en-US" altLang="zh-CN" dirty="0">
                <a:solidFill>
                  <a:schemeClr val="accent2"/>
                </a:solidFill>
              </a:rPr>
              <a:t>ppt </a:t>
            </a:r>
            <a:r>
              <a:rPr kumimoji="1" lang="zh-CN" altLang="en-US" dirty="0">
                <a:solidFill>
                  <a:schemeClr val="accent2"/>
                </a:solidFill>
              </a:rPr>
              <a:t>下载地址</a:t>
            </a:r>
            <a:endParaRPr kumimoji="1" lang="en-US" altLang="zh-CN" dirty="0">
              <a:solidFill>
                <a:schemeClr val="accent2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8439820-CA72-9910-C6B6-2C0AB9AF8F9D}"/>
              </a:ext>
            </a:extLst>
          </p:cNvPr>
          <p:cNvSpPr txBox="1"/>
          <p:nvPr/>
        </p:nvSpPr>
        <p:spPr>
          <a:xfrm>
            <a:off x="6615204" y="912983"/>
            <a:ext cx="322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accent2"/>
                </a:solidFill>
              </a:rPr>
              <a:t>每周五</a:t>
            </a:r>
            <a:r>
              <a:rPr kumimoji="1" lang="en-US" altLang="zh-CN" dirty="0">
                <a:solidFill>
                  <a:schemeClr val="accent2"/>
                </a:solidFill>
              </a:rPr>
              <a:t> Dubbo </a:t>
            </a:r>
            <a:r>
              <a:rPr kumimoji="1" lang="zh-CN" altLang="en-US" dirty="0">
                <a:solidFill>
                  <a:schemeClr val="accent2"/>
                </a:solidFill>
              </a:rPr>
              <a:t>微服务技术直播</a:t>
            </a:r>
            <a:endParaRPr kumimoji="1" lang="en-US" altLang="zh-CN" dirty="0">
              <a:solidFill>
                <a:schemeClr val="accent2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A38F51-70A6-F1E5-96B9-7ECC82B29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494" y="1860829"/>
            <a:ext cx="2779409" cy="343785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C6B3583-35E4-AEEF-91C5-A67FE5E7FE0D}"/>
              </a:ext>
            </a:extLst>
          </p:cNvPr>
          <p:cNvSpPr txBox="1"/>
          <p:nvPr/>
        </p:nvSpPr>
        <p:spPr>
          <a:xfrm>
            <a:off x="6615204" y="529868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微信公众号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Apache</a:t>
            </a:r>
            <a:r>
              <a:rPr kumimoji="1" lang="zh-CN" altLang="en-US" dirty="0"/>
              <a:t> </a:t>
            </a:r>
            <a:r>
              <a:rPr kumimoji="1" lang="en-US" altLang="zh-CN" dirty="0"/>
              <a:t>Dubbo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865933C-B5E3-7ABB-A197-98451F114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588" y="4688025"/>
            <a:ext cx="2064727" cy="206472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40907CA-DDBB-CDA1-F5E8-74AB04C3C893}"/>
              </a:ext>
            </a:extLst>
          </p:cNvPr>
          <p:cNvSpPr txBox="1"/>
          <p:nvPr/>
        </p:nvSpPr>
        <p:spPr>
          <a:xfrm>
            <a:off x="6615204" y="2431172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 </a:t>
            </a:r>
            <a:r>
              <a:rPr kumimoji="1" lang="zh-CN" altLang="en-US" dirty="0"/>
              <a:t>站直播</a:t>
            </a:r>
            <a:endParaRPr kumimoji="1" lang="en-US" altLang="zh-CN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142FF2A-D535-DE6A-E535-889B5B19C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6378" y="1369401"/>
            <a:ext cx="2200107" cy="31278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036D261-B72B-D952-852E-A57E1A515238}"/>
              </a:ext>
            </a:extLst>
          </p:cNvPr>
          <p:cNvSpPr txBox="1"/>
          <p:nvPr/>
        </p:nvSpPr>
        <p:spPr>
          <a:xfrm>
            <a:off x="135459" y="2684136"/>
            <a:ext cx="1276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Dubbo</a:t>
            </a:r>
            <a:r>
              <a:rPr kumimoji="1" lang="zh-CN" altLang="en-US" dirty="0"/>
              <a:t>社区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钉钉群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01313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圆角矩形 104">
            <a:extLst>
              <a:ext uri="{FF2B5EF4-FFF2-40B4-BE49-F238E27FC236}">
                <a16:creationId xmlns:a16="http://schemas.microsoft.com/office/drawing/2014/main" id="{C952F527-941B-41DD-793B-DC7FF8995AC7}"/>
              </a:ext>
            </a:extLst>
          </p:cNvPr>
          <p:cNvSpPr/>
          <p:nvPr/>
        </p:nvSpPr>
        <p:spPr>
          <a:xfrm>
            <a:off x="4322991" y="3206695"/>
            <a:ext cx="2660204" cy="3175956"/>
          </a:xfrm>
          <a:prstGeom prst="roundRect">
            <a:avLst>
              <a:gd name="adj" fmla="val 7441"/>
            </a:avLst>
          </a:prstGeom>
          <a:solidFill>
            <a:srgbClr val="00B0F0">
              <a:alpha val="19954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kumimoji="1" lang="zh-CN" altLang="en-US" sz="9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103" name="圆角矩形 102">
            <a:extLst>
              <a:ext uri="{FF2B5EF4-FFF2-40B4-BE49-F238E27FC236}">
                <a16:creationId xmlns:a16="http://schemas.microsoft.com/office/drawing/2014/main" id="{F33DF49A-69CA-EC17-DEE4-858CA5998B08}"/>
              </a:ext>
            </a:extLst>
          </p:cNvPr>
          <p:cNvSpPr/>
          <p:nvPr/>
        </p:nvSpPr>
        <p:spPr>
          <a:xfrm>
            <a:off x="7257132" y="5244151"/>
            <a:ext cx="4760769" cy="1048015"/>
          </a:xfrm>
          <a:prstGeom prst="roundRect">
            <a:avLst>
              <a:gd name="adj" fmla="val 5473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88" name="圆角矩形 87">
            <a:extLst>
              <a:ext uri="{FF2B5EF4-FFF2-40B4-BE49-F238E27FC236}">
                <a16:creationId xmlns:a16="http://schemas.microsoft.com/office/drawing/2014/main" id="{F0D4C985-3E63-769A-EE1F-39769ABB7BFE}"/>
              </a:ext>
            </a:extLst>
          </p:cNvPr>
          <p:cNvSpPr/>
          <p:nvPr/>
        </p:nvSpPr>
        <p:spPr>
          <a:xfrm>
            <a:off x="4322991" y="1475427"/>
            <a:ext cx="7716803" cy="1138772"/>
          </a:xfrm>
          <a:prstGeom prst="roundRect">
            <a:avLst>
              <a:gd name="adj" fmla="val 7441"/>
            </a:avLst>
          </a:prstGeom>
          <a:solidFill>
            <a:srgbClr val="00B0F0">
              <a:alpha val="19954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kumimoji="1" lang="zh-CN" altLang="en-US" sz="9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29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E6636BC20180234D78A0072836F0B3B062B9B207100DDB20A0D98F39B16C2BA34B43BC38C168AB0122592F0838465CEB921921FAF1D0ABC11BBFC26B7F4E1ADA24FB2EADD526949754C728F767A2439F9FD0E9157C626057A81A5197EE01DCA8DD06229F4E3</a:t>
            </a:r>
          </a:p>
        </p:txBody>
      </p:sp>
      <p:sp>
        <p:nvSpPr>
          <p:cNvPr id="30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E6636BC20180234D78A0072836F0B99012B9B2041CBB0BD0AED9843CB1E92B759B4BB3387161DB0A22092008384687EBAD09218A11D00BB11BBFC253752E1BD324F50EAD8127E48704882AE76E224046D963E4B175990FA048DEA195FADFAC88D9862B9F9E3</a:t>
            </a:r>
          </a:p>
        </p:txBody>
      </p:sp>
      <p:sp>
        <p:nvSpPr>
          <p:cNvPr id="31" name="文本框 3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E6636BC20180234D78A0072836F0BE8092B9B20C1995FBB0AAD98B33B1032B25BB4EBB387163FB0F22C92E08384670EB2809215AC1D0FBA11BBFC2437A1E1FD724F5F8AD632564B7B4FF2ED7684240538A9CE0BE76481F81688BF19F28E95C98DFE620900E3</a:t>
            </a:r>
          </a:p>
        </p:txBody>
      </p:sp>
      <p:sp>
        <p:nvSpPr>
          <p:cNvPr id="32" name="文本框 4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E6636BC20180234D78A0072836F0BC5042B9B2071914ABA0AFD98A36B1312BA09B46B338D169DB042219260838466CEBCA09217A11D0EBD11BBFC21D70AE1BD124F79CADC02084A7F49B2BF76E924D54EB27EF457D2D6E7658AE919C47F25C58DA8624926E3</a:t>
            </a:r>
          </a:p>
        </p:txBody>
      </p:sp>
      <p:sp>
        <p:nvSpPr>
          <p:cNvPr id="33" name="文本框 5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E6636BC20180234D78A0072836F0B1F0B2B9B20C194F3BB0ADD98331B1C62B51CB43B838C16E8B0E22C92408C8468EEBE509210AC1D04BD11BBFC228762E2FD824FCBAAD1124B6E784AF2DE761024E5537DCE27771BF55E7D8EF319F2F7D5C28DEE626942E3</a:t>
            </a:r>
          </a:p>
        </p:txBody>
      </p:sp>
      <p:sp>
        <p:nvSpPr>
          <p:cNvPr id="34" name="文本框 6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E6636BC20180234D78A0072836F0BEC032B9B20719E7ABD0A4D98930B1B12B712B41B8383169AB0722192908C8467AEB500921AA91D06BC11BBFC236721E20D524FF49AD4320F65744DB2EA767924C574BB3E271732605D208AA119547C05C28DCF62D9E0E3</a:t>
            </a:r>
          </a:p>
        </p:txBody>
      </p:sp>
      <p:sp>
        <p:nvSpPr>
          <p:cNvPr id="35" name="文本框 7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BBAAD9C20180234D78A0072836F0B3D0F2B9B20F17062BA0AED98A36B1592BA12B4DB63861636B0F22592308C84635EBDA09217A31D0EBC11BBFC2117CBE2DD124FE92AD4F2776A7040728C7604243DF3CC7E0757D97657F5887C19CEC514C28DAD62A9F4E3</a:t>
            </a:r>
          </a:p>
        </p:txBody>
      </p:sp>
      <p:sp>
        <p:nvSpPr>
          <p:cNvPr id="36" name="文本框 8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BBAAD96301B94B49125E2171A1A062D4C94DDB382D918ED1F8E93BB06143F2D129092979881007386133AB01D141FBACD8408281B5087F78A7F93BBEC330B2A8B641B8B65FB4B3F45A5D56C62FE5D9B873A12FF3BEB7B235512D2507674D74F1DA22C7F894C8CA2CE14516026FC0A97C0F2E945117541F0C89B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D3B77D19-A8C7-744D-DF2C-96EE95476E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650" y="351785"/>
            <a:ext cx="1732943" cy="346588"/>
          </a:xfrm>
          <a:prstGeom prst="rect">
            <a:avLst/>
          </a:prstGeom>
        </p:spPr>
      </p:pic>
      <p:sp>
        <p:nvSpPr>
          <p:cNvPr id="48" name="标题 3">
            <a:extLst>
              <a:ext uri="{FF2B5EF4-FFF2-40B4-BE49-F238E27FC236}">
                <a16:creationId xmlns:a16="http://schemas.microsoft.com/office/drawing/2014/main" id="{D6EE42C1-EF6C-9B29-EAB1-D568A90E8B88}"/>
              </a:ext>
            </a:extLst>
          </p:cNvPr>
          <p:cNvSpPr txBox="1"/>
          <p:nvPr/>
        </p:nvSpPr>
        <p:spPr>
          <a:xfrm>
            <a:off x="428297" y="348246"/>
            <a:ext cx="9299028" cy="353667"/>
          </a:xfrm>
          <a:prstGeom prst="rect">
            <a:avLst/>
          </a:prstGeom>
        </p:spPr>
        <p:txBody>
          <a:bodyPr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defTabSz="914400"/>
            <a:r>
              <a:rPr lang="en" altLang="zh-CN" sz="3000" dirty="0">
                <a:solidFill>
                  <a:prstClr val="white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Dubbo </a:t>
            </a:r>
            <a:r>
              <a:rPr lang="zh-CN" altLang="en-US" sz="3000" dirty="0">
                <a:solidFill>
                  <a:prstClr val="white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服务发现架构分析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6D60343-26AD-345A-6646-4BCFBF3A2BBA}"/>
              </a:ext>
            </a:extLst>
          </p:cNvPr>
          <p:cNvSpPr/>
          <p:nvPr/>
        </p:nvSpPr>
        <p:spPr>
          <a:xfrm>
            <a:off x="1398459" y="2958916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200" dirty="0" err="1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注册中心</a:t>
            </a:r>
            <a:endParaRPr lang="en-US" sz="12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E6315FF5-AC57-F9C0-6D23-684EF504DF0F}"/>
              </a:ext>
            </a:extLst>
          </p:cNvPr>
          <p:cNvSpPr/>
          <p:nvPr/>
        </p:nvSpPr>
        <p:spPr>
          <a:xfrm>
            <a:off x="1565894" y="2882828"/>
            <a:ext cx="1094874" cy="353667"/>
          </a:xfrm>
          <a:prstGeom prst="roundRect">
            <a:avLst>
              <a:gd name="adj" fmla="val 5473"/>
            </a:avLst>
          </a:prstGeom>
          <a:solidFill>
            <a:schemeClr val="bg1">
              <a:alpha val="1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52" name="圆角矩形 51">
            <a:extLst>
              <a:ext uri="{FF2B5EF4-FFF2-40B4-BE49-F238E27FC236}">
                <a16:creationId xmlns:a16="http://schemas.microsoft.com/office/drawing/2014/main" id="{2031BE01-516F-2A1E-F80B-46E349637170}"/>
              </a:ext>
            </a:extLst>
          </p:cNvPr>
          <p:cNvSpPr/>
          <p:nvPr/>
        </p:nvSpPr>
        <p:spPr>
          <a:xfrm>
            <a:off x="577303" y="3680922"/>
            <a:ext cx="1094874" cy="583326"/>
          </a:xfrm>
          <a:prstGeom prst="roundRect">
            <a:avLst>
              <a:gd name="adj" fmla="val 5473"/>
            </a:avLst>
          </a:prstGeom>
          <a:solidFill>
            <a:schemeClr val="bg1">
              <a:alpha val="1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53" name="Rectangle 48">
            <a:extLst>
              <a:ext uri="{FF2B5EF4-FFF2-40B4-BE49-F238E27FC236}">
                <a16:creationId xmlns:a16="http://schemas.microsoft.com/office/drawing/2014/main" id="{FAF1FCBA-7537-4F4B-6273-736C9C5B1217}"/>
              </a:ext>
            </a:extLst>
          </p:cNvPr>
          <p:cNvSpPr/>
          <p:nvPr/>
        </p:nvSpPr>
        <p:spPr>
          <a:xfrm>
            <a:off x="467014" y="3781170"/>
            <a:ext cx="1315453" cy="382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Dubbo</a:t>
            </a:r>
          </a:p>
          <a:p>
            <a:pPr algn="ctr" defTabSz="228600"/>
            <a:r>
              <a: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Consumer</a:t>
            </a:r>
          </a:p>
        </p:txBody>
      </p:sp>
      <p:sp>
        <p:nvSpPr>
          <p:cNvPr id="54" name="Rectangle 48">
            <a:extLst>
              <a:ext uri="{FF2B5EF4-FFF2-40B4-BE49-F238E27FC236}">
                <a16:creationId xmlns:a16="http://schemas.microsoft.com/office/drawing/2014/main" id="{03D8FA51-F2BB-E833-816C-4CB609367B4E}"/>
              </a:ext>
            </a:extLst>
          </p:cNvPr>
          <p:cNvSpPr/>
          <p:nvPr/>
        </p:nvSpPr>
        <p:spPr>
          <a:xfrm>
            <a:off x="2387049" y="3781073"/>
            <a:ext cx="1429744" cy="583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Dubbo</a:t>
            </a:r>
          </a:p>
          <a:p>
            <a:pPr algn="ctr" defTabSz="228600"/>
            <a:r>
              <a: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Provider</a:t>
            </a:r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FAD11BA8-05C3-F4EB-530A-FE9C26783DE8}"/>
              </a:ext>
            </a:extLst>
          </p:cNvPr>
          <p:cNvSpPr/>
          <p:nvPr/>
        </p:nvSpPr>
        <p:spPr>
          <a:xfrm>
            <a:off x="2554484" y="3680922"/>
            <a:ext cx="1094874" cy="583326"/>
          </a:xfrm>
          <a:prstGeom prst="roundRect">
            <a:avLst>
              <a:gd name="adj" fmla="val 5473"/>
            </a:avLst>
          </a:prstGeom>
          <a:solidFill>
            <a:schemeClr val="bg1">
              <a:alpha val="1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56" name="Rectangle 48">
            <a:extLst>
              <a:ext uri="{FF2B5EF4-FFF2-40B4-BE49-F238E27FC236}">
                <a16:creationId xmlns:a16="http://schemas.microsoft.com/office/drawing/2014/main" id="{F2FF4A73-3790-90DF-94C2-3146561F481C}"/>
              </a:ext>
            </a:extLst>
          </p:cNvPr>
          <p:cNvSpPr/>
          <p:nvPr/>
        </p:nvSpPr>
        <p:spPr>
          <a:xfrm>
            <a:off x="-31286" y="3236495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Notification</a:t>
            </a:r>
          </a:p>
        </p:txBody>
      </p:sp>
      <p:sp>
        <p:nvSpPr>
          <p:cNvPr id="57" name="Rectangle 48">
            <a:extLst>
              <a:ext uri="{FF2B5EF4-FFF2-40B4-BE49-F238E27FC236}">
                <a16:creationId xmlns:a16="http://schemas.microsoft.com/office/drawing/2014/main" id="{F32CA082-A45A-A9F9-61D2-9E9471950B15}"/>
              </a:ext>
            </a:extLst>
          </p:cNvPr>
          <p:cNvSpPr/>
          <p:nvPr/>
        </p:nvSpPr>
        <p:spPr>
          <a:xfrm>
            <a:off x="2828203" y="3236495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Registration</a:t>
            </a:r>
          </a:p>
        </p:txBody>
      </p:sp>
      <p:sp>
        <p:nvSpPr>
          <p:cNvPr id="58" name="Rectangle 48">
            <a:extLst>
              <a:ext uri="{FF2B5EF4-FFF2-40B4-BE49-F238E27FC236}">
                <a16:creationId xmlns:a16="http://schemas.microsoft.com/office/drawing/2014/main" id="{77995383-0C4B-3849-BC2A-710D93DEA6C9}"/>
              </a:ext>
            </a:extLst>
          </p:cNvPr>
          <p:cNvSpPr/>
          <p:nvPr/>
        </p:nvSpPr>
        <p:spPr>
          <a:xfrm>
            <a:off x="1398459" y="4034621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RPC</a:t>
            </a: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0F99036F-F65A-4DA8-63A6-90032687478D}"/>
              </a:ext>
            </a:extLst>
          </p:cNvPr>
          <p:cNvCxnSpPr/>
          <p:nvPr/>
        </p:nvCxnSpPr>
        <p:spPr>
          <a:xfrm flipH="1">
            <a:off x="1067952" y="3059661"/>
            <a:ext cx="420461" cy="56528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BE456557-1361-E30A-58D9-ABC1F4E61539}"/>
              </a:ext>
            </a:extLst>
          </p:cNvPr>
          <p:cNvCxnSpPr>
            <a:stCxn id="53" idx="3"/>
          </p:cNvCxnSpPr>
          <p:nvPr/>
        </p:nvCxnSpPr>
        <p:spPr>
          <a:xfrm>
            <a:off x="1782466" y="3972585"/>
            <a:ext cx="657086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71CE5096-60F9-426F-48BD-2BC726062120}"/>
              </a:ext>
            </a:extLst>
          </p:cNvPr>
          <p:cNvCxnSpPr>
            <a:cxnSpLocks/>
          </p:cNvCxnSpPr>
          <p:nvPr/>
        </p:nvCxnSpPr>
        <p:spPr>
          <a:xfrm>
            <a:off x="2738249" y="3060348"/>
            <a:ext cx="420461" cy="56528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圆角矩形 59">
            <a:extLst>
              <a:ext uri="{FF2B5EF4-FFF2-40B4-BE49-F238E27FC236}">
                <a16:creationId xmlns:a16="http://schemas.microsoft.com/office/drawing/2014/main" id="{320875F3-1DF6-20E4-B9AC-DA1F60D87F9B}"/>
              </a:ext>
            </a:extLst>
          </p:cNvPr>
          <p:cNvSpPr/>
          <p:nvPr/>
        </p:nvSpPr>
        <p:spPr>
          <a:xfrm>
            <a:off x="7633955" y="1074855"/>
            <a:ext cx="1094874" cy="353667"/>
          </a:xfrm>
          <a:prstGeom prst="roundRect">
            <a:avLst>
              <a:gd name="adj" fmla="val 5473"/>
            </a:avLst>
          </a:prstGeom>
          <a:solidFill>
            <a:schemeClr val="bg1">
              <a:alpha val="1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61" name="Rectangle 48">
            <a:extLst>
              <a:ext uri="{FF2B5EF4-FFF2-40B4-BE49-F238E27FC236}">
                <a16:creationId xmlns:a16="http://schemas.microsoft.com/office/drawing/2014/main" id="{190073A1-DEF5-E91D-ECC3-85A9A8E00E66}"/>
              </a:ext>
            </a:extLst>
          </p:cNvPr>
          <p:cNvSpPr/>
          <p:nvPr/>
        </p:nvSpPr>
        <p:spPr>
          <a:xfrm>
            <a:off x="7466520" y="1150943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200" dirty="0" err="1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注册中心</a:t>
            </a:r>
            <a:endParaRPr lang="en-US" sz="12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  <a:p>
            <a:pPr algn="ctr" defTabSz="228600"/>
            <a:endParaRPr lang="en-US" sz="12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62" name="Rectangle 48">
            <a:extLst>
              <a:ext uri="{FF2B5EF4-FFF2-40B4-BE49-F238E27FC236}">
                <a16:creationId xmlns:a16="http://schemas.microsoft.com/office/drawing/2014/main" id="{22EE7F2A-2BF1-8DFD-C518-781B92161D77}"/>
              </a:ext>
            </a:extLst>
          </p:cNvPr>
          <p:cNvSpPr/>
          <p:nvPr/>
        </p:nvSpPr>
        <p:spPr>
          <a:xfrm>
            <a:off x="5559945" y="1648748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service</a:t>
            </a:r>
            <a:r>
              <a:rPr lang="zh-CN" alt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 </a:t>
            </a:r>
            <a:r>
              <a:rPr lang="en-US" altLang="zh-CN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1</a:t>
            </a:r>
            <a:endParaRPr lang="en-US" sz="12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64" name="Rectangle 48">
            <a:extLst>
              <a:ext uri="{FF2B5EF4-FFF2-40B4-BE49-F238E27FC236}">
                <a16:creationId xmlns:a16="http://schemas.microsoft.com/office/drawing/2014/main" id="{A979F90C-D3C3-5A2D-C125-5B99DD861AF4}"/>
              </a:ext>
            </a:extLst>
          </p:cNvPr>
          <p:cNvSpPr/>
          <p:nvPr/>
        </p:nvSpPr>
        <p:spPr>
          <a:xfrm>
            <a:off x="9410414" y="1631853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service</a:t>
            </a:r>
            <a:r>
              <a:rPr lang="zh-CN" alt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 </a:t>
            </a:r>
            <a:r>
              <a:rPr lang="en-US" altLang="zh-CN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2</a:t>
            </a:r>
            <a:endParaRPr lang="en-US" sz="12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65" name="Rectangle 48">
            <a:extLst>
              <a:ext uri="{FF2B5EF4-FFF2-40B4-BE49-F238E27FC236}">
                <a16:creationId xmlns:a16="http://schemas.microsoft.com/office/drawing/2014/main" id="{B7B60F0A-5862-9AEF-9D89-C3AE7FC21329}"/>
              </a:ext>
            </a:extLst>
          </p:cNvPr>
          <p:cNvSpPr/>
          <p:nvPr/>
        </p:nvSpPr>
        <p:spPr>
          <a:xfrm>
            <a:off x="4329486" y="2232590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altLang="zh-CN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provider</a:t>
            </a:r>
            <a:r>
              <a:rPr lang="zh-CN" alt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 </a:t>
            </a:r>
            <a:r>
              <a:rPr lang="en-US" altLang="zh-CN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1</a:t>
            </a:r>
            <a:endParaRPr lang="en-US" sz="12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66" name="Rectangle 48">
            <a:extLst>
              <a:ext uri="{FF2B5EF4-FFF2-40B4-BE49-F238E27FC236}">
                <a16:creationId xmlns:a16="http://schemas.microsoft.com/office/drawing/2014/main" id="{8B1FC5BA-B4AA-CFD3-4553-EB61F06925B4}"/>
              </a:ext>
            </a:extLst>
          </p:cNvPr>
          <p:cNvSpPr/>
          <p:nvPr/>
        </p:nvSpPr>
        <p:spPr>
          <a:xfrm>
            <a:off x="5494461" y="2215844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altLang="zh-CN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……</a:t>
            </a:r>
            <a:endParaRPr lang="en-US" sz="12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67" name="Rectangle 48">
            <a:extLst>
              <a:ext uri="{FF2B5EF4-FFF2-40B4-BE49-F238E27FC236}">
                <a16:creationId xmlns:a16="http://schemas.microsoft.com/office/drawing/2014/main" id="{65B417F6-AF3B-2A38-E48E-899C01E365DB}"/>
              </a:ext>
            </a:extLst>
          </p:cNvPr>
          <p:cNvSpPr/>
          <p:nvPr/>
        </p:nvSpPr>
        <p:spPr>
          <a:xfrm>
            <a:off x="6751648" y="2221439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altLang="zh-CN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provider</a:t>
            </a:r>
            <a:r>
              <a:rPr lang="zh-CN" alt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 </a:t>
            </a:r>
            <a:r>
              <a:rPr lang="en-US" altLang="zh-CN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n</a:t>
            </a:r>
            <a:endParaRPr lang="en-US" sz="12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68" name="Rectangle 48">
            <a:extLst>
              <a:ext uri="{FF2B5EF4-FFF2-40B4-BE49-F238E27FC236}">
                <a16:creationId xmlns:a16="http://schemas.microsoft.com/office/drawing/2014/main" id="{1729C31A-D8DA-BD7A-162E-30FB43AF40B6}"/>
              </a:ext>
            </a:extLst>
          </p:cNvPr>
          <p:cNvSpPr/>
          <p:nvPr/>
        </p:nvSpPr>
        <p:spPr>
          <a:xfrm>
            <a:off x="8150836" y="2230901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altLang="zh-CN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provider</a:t>
            </a:r>
            <a:r>
              <a:rPr lang="zh-CN" alt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 </a:t>
            </a:r>
            <a:r>
              <a:rPr lang="en-US" altLang="zh-CN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1</a:t>
            </a:r>
            <a:endParaRPr lang="en-US" sz="12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69" name="Rectangle 48">
            <a:extLst>
              <a:ext uri="{FF2B5EF4-FFF2-40B4-BE49-F238E27FC236}">
                <a16:creationId xmlns:a16="http://schemas.microsoft.com/office/drawing/2014/main" id="{B9DD8178-E4C0-BBFE-F14D-FF4367BBDE3F}"/>
              </a:ext>
            </a:extLst>
          </p:cNvPr>
          <p:cNvSpPr/>
          <p:nvPr/>
        </p:nvSpPr>
        <p:spPr>
          <a:xfrm>
            <a:off x="9377932" y="2201378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altLang="zh-CN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……</a:t>
            </a:r>
            <a:endParaRPr lang="en-US" sz="12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70" name="Rectangle 48">
            <a:extLst>
              <a:ext uri="{FF2B5EF4-FFF2-40B4-BE49-F238E27FC236}">
                <a16:creationId xmlns:a16="http://schemas.microsoft.com/office/drawing/2014/main" id="{3769DA9B-B54E-2482-767A-4D32FAFCDA8F}"/>
              </a:ext>
            </a:extLst>
          </p:cNvPr>
          <p:cNvSpPr/>
          <p:nvPr/>
        </p:nvSpPr>
        <p:spPr>
          <a:xfrm>
            <a:off x="10623740" y="2228270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altLang="zh-CN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provider</a:t>
            </a:r>
            <a:r>
              <a:rPr lang="zh-CN" alt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 </a:t>
            </a:r>
            <a:r>
              <a:rPr lang="en-US" altLang="zh-CN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n</a:t>
            </a:r>
            <a:endParaRPr lang="en-US" sz="12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71" name="圆角矩形 70">
            <a:extLst>
              <a:ext uri="{FF2B5EF4-FFF2-40B4-BE49-F238E27FC236}">
                <a16:creationId xmlns:a16="http://schemas.microsoft.com/office/drawing/2014/main" id="{2CB9A8F6-EAD3-C41C-F451-0DF2C5EEAC4C}"/>
              </a:ext>
            </a:extLst>
          </p:cNvPr>
          <p:cNvSpPr/>
          <p:nvPr/>
        </p:nvSpPr>
        <p:spPr>
          <a:xfrm>
            <a:off x="5694638" y="1554435"/>
            <a:ext cx="1094874" cy="353667"/>
          </a:xfrm>
          <a:prstGeom prst="roundRect">
            <a:avLst>
              <a:gd name="adj" fmla="val 5473"/>
            </a:avLst>
          </a:prstGeom>
          <a:solidFill>
            <a:schemeClr val="bg1">
              <a:alpha val="1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72" name="圆角矩形 71">
            <a:extLst>
              <a:ext uri="{FF2B5EF4-FFF2-40B4-BE49-F238E27FC236}">
                <a16:creationId xmlns:a16="http://schemas.microsoft.com/office/drawing/2014/main" id="{6032C484-FBFD-F1A2-E140-9E5AD3410113}"/>
              </a:ext>
            </a:extLst>
          </p:cNvPr>
          <p:cNvSpPr/>
          <p:nvPr/>
        </p:nvSpPr>
        <p:spPr>
          <a:xfrm>
            <a:off x="9545107" y="1550901"/>
            <a:ext cx="1094874" cy="353667"/>
          </a:xfrm>
          <a:prstGeom prst="roundRect">
            <a:avLst>
              <a:gd name="adj" fmla="val 5473"/>
            </a:avLst>
          </a:prstGeom>
          <a:solidFill>
            <a:schemeClr val="bg1">
              <a:alpha val="1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73" name="圆角矩形 72">
            <a:extLst>
              <a:ext uri="{FF2B5EF4-FFF2-40B4-BE49-F238E27FC236}">
                <a16:creationId xmlns:a16="http://schemas.microsoft.com/office/drawing/2014/main" id="{A60707ED-B584-45EE-7D3E-D791CD0F8AF6}"/>
              </a:ext>
            </a:extLst>
          </p:cNvPr>
          <p:cNvSpPr/>
          <p:nvPr/>
        </p:nvSpPr>
        <p:spPr>
          <a:xfrm>
            <a:off x="4465071" y="2146553"/>
            <a:ext cx="1094874" cy="353667"/>
          </a:xfrm>
          <a:prstGeom prst="roundRect">
            <a:avLst>
              <a:gd name="adj" fmla="val 5473"/>
            </a:avLst>
          </a:prstGeom>
          <a:solidFill>
            <a:schemeClr val="bg1">
              <a:alpha val="1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74" name="圆角矩形 73">
            <a:extLst>
              <a:ext uri="{FF2B5EF4-FFF2-40B4-BE49-F238E27FC236}">
                <a16:creationId xmlns:a16="http://schemas.microsoft.com/office/drawing/2014/main" id="{FD771357-7C8B-A29D-9CF1-C0E35896204A}"/>
              </a:ext>
            </a:extLst>
          </p:cNvPr>
          <p:cNvSpPr/>
          <p:nvPr/>
        </p:nvSpPr>
        <p:spPr>
          <a:xfrm>
            <a:off x="5694638" y="2146553"/>
            <a:ext cx="1094874" cy="353667"/>
          </a:xfrm>
          <a:prstGeom prst="roundRect">
            <a:avLst>
              <a:gd name="adj" fmla="val 5473"/>
            </a:avLst>
          </a:prstGeom>
          <a:solidFill>
            <a:schemeClr val="bg1">
              <a:alpha val="1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75" name="圆角矩形 74">
            <a:extLst>
              <a:ext uri="{FF2B5EF4-FFF2-40B4-BE49-F238E27FC236}">
                <a16:creationId xmlns:a16="http://schemas.microsoft.com/office/drawing/2014/main" id="{8E61DE35-B1A6-0020-0392-02780865CE82}"/>
              </a:ext>
            </a:extLst>
          </p:cNvPr>
          <p:cNvSpPr/>
          <p:nvPr/>
        </p:nvSpPr>
        <p:spPr>
          <a:xfrm>
            <a:off x="6924205" y="2146553"/>
            <a:ext cx="1094874" cy="353667"/>
          </a:xfrm>
          <a:prstGeom prst="roundRect">
            <a:avLst>
              <a:gd name="adj" fmla="val 5473"/>
            </a:avLst>
          </a:prstGeom>
          <a:solidFill>
            <a:schemeClr val="bg1">
              <a:alpha val="1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76" name="圆角矩形 75">
            <a:extLst>
              <a:ext uri="{FF2B5EF4-FFF2-40B4-BE49-F238E27FC236}">
                <a16:creationId xmlns:a16="http://schemas.microsoft.com/office/drawing/2014/main" id="{F892E433-BB81-8F82-6D1E-65EE3763AAD7}"/>
              </a:ext>
            </a:extLst>
          </p:cNvPr>
          <p:cNvSpPr/>
          <p:nvPr/>
        </p:nvSpPr>
        <p:spPr>
          <a:xfrm>
            <a:off x="8315540" y="2145351"/>
            <a:ext cx="1094874" cy="353667"/>
          </a:xfrm>
          <a:prstGeom prst="roundRect">
            <a:avLst>
              <a:gd name="adj" fmla="val 5473"/>
            </a:avLst>
          </a:prstGeom>
          <a:solidFill>
            <a:schemeClr val="bg1">
              <a:alpha val="1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77" name="圆角矩形 76">
            <a:extLst>
              <a:ext uri="{FF2B5EF4-FFF2-40B4-BE49-F238E27FC236}">
                <a16:creationId xmlns:a16="http://schemas.microsoft.com/office/drawing/2014/main" id="{7D46023A-E8AA-1906-9742-E8BAC5C50EF5}"/>
              </a:ext>
            </a:extLst>
          </p:cNvPr>
          <p:cNvSpPr/>
          <p:nvPr/>
        </p:nvSpPr>
        <p:spPr>
          <a:xfrm>
            <a:off x="9545107" y="2145351"/>
            <a:ext cx="1094874" cy="353667"/>
          </a:xfrm>
          <a:prstGeom prst="roundRect">
            <a:avLst>
              <a:gd name="adj" fmla="val 5473"/>
            </a:avLst>
          </a:prstGeom>
          <a:solidFill>
            <a:schemeClr val="bg1">
              <a:alpha val="1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78" name="圆角矩形 77">
            <a:extLst>
              <a:ext uri="{FF2B5EF4-FFF2-40B4-BE49-F238E27FC236}">
                <a16:creationId xmlns:a16="http://schemas.microsoft.com/office/drawing/2014/main" id="{C2581CBD-D9AE-23DD-D99E-9676884DD72C}"/>
              </a:ext>
            </a:extLst>
          </p:cNvPr>
          <p:cNvSpPr/>
          <p:nvPr/>
        </p:nvSpPr>
        <p:spPr>
          <a:xfrm>
            <a:off x="10774674" y="2145351"/>
            <a:ext cx="1094874" cy="353667"/>
          </a:xfrm>
          <a:prstGeom prst="roundRect">
            <a:avLst>
              <a:gd name="adj" fmla="val 5473"/>
            </a:avLst>
          </a:prstGeom>
          <a:solidFill>
            <a:schemeClr val="bg1">
              <a:alpha val="1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0630D07E-0DE2-7F7E-4350-5B7537E6CC99}"/>
              </a:ext>
            </a:extLst>
          </p:cNvPr>
          <p:cNvCxnSpPr/>
          <p:nvPr/>
        </p:nvCxnSpPr>
        <p:spPr>
          <a:xfrm flipH="1">
            <a:off x="6274817" y="1251688"/>
            <a:ext cx="1196825" cy="17683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连接符 78">
            <a:extLst>
              <a:ext uri="{FF2B5EF4-FFF2-40B4-BE49-F238E27FC236}">
                <a16:creationId xmlns:a16="http://schemas.microsoft.com/office/drawing/2014/main" id="{BA0D6005-DCC7-CE33-1CB2-66FA4B0C6ACE}"/>
              </a:ext>
            </a:extLst>
          </p:cNvPr>
          <p:cNvCxnSpPr>
            <a:cxnSpLocks/>
          </p:cNvCxnSpPr>
          <p:nvPr/>
        </p:nvCxnSpPr>
        <p:spPr>
          <a:xfrm flipH="1">
            <a:off x="5044358" y="1785905"/>
            <a:ext cx="515588" cy="31348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线连接符 80">
            <a:extLst>
              <a:ext uri="{FF2B5EF4-FFF2-40B4-BE49-F238E27FC236}">
                <a16:creationId xmlns:a16="http://schemas.microsoft.com/office/drawing/2014/main" id="{4027C2EF-5952-26FE-6B88-55EB2A1F82A5}"/>
              </a:ext>
            </a:extLst>
          </p:cNvPr>
          <p:cNvCxnSpPr>
            <a:cxnSpLocks/>
          </p:cNvCxnSpPr>
          <p:nvPr/>
        </p:nvCxnSpPr>
        <p:spPr>
          <a:xfrm>
            <a:off x="6924205" y="1764146"/>
            <a:ext cx="547437" cy="3352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线连接符 82">
            <a:extLst>
              <a:ext uri="{FF2B5EF4-FFF2-40B4-BE49-F238E27FC236}">
                <a16:creationId xmlns:a16="http://schemas.microsoft.com/office/drawing/2014/main" id="{1AFDE907-6463-A0A8-C7E2-1B68CFC4D148}"/>
              </a:ext>
            </a:extLst>
          </p:cNvPr>
          <p:cNvCxnSpPr>
            <a:cxnSpLocks/>
          </p:cNvCxnSpPr>
          <p:nvPr/>
        </p:nvCxnSpPr>
        <p:spPr>
          <a:xfrm>
            <a:off x="6242075" y="1944514"/>
            <a:ext cx="0" cy="15487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F19AAEFA-1224-9D3F-B827-0E6F02AA8C96}"/>
              </a:ext>
            </a:extLst>
          </p:cNvPr>
          <p:cNvCxnSpPr>
            <a:cxnSpLocks/>
          </p:cNvCxnSpPr>
          <p:nvPr/>
        </p:nvCxnSpPr>
        <p:spPr>
          <a:xfrm flipH="1">
            <a:off x="8894956" y="1782989"/>
            <a:ext cx="515588" cy="31348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3AE191A4-BAE7-6EC7-3A5E-10B5553EFC95}"/>
              </a:ext>
            </a:extLst>
          </p:cNvPr>
          <p:cNvCxnSpPr>
            <a:cxnSpLocks/>
          </p:cNvCxnSpPr>
          <p:nvPr/>
        </p:nvCxnSpPr>
        <p:spPr>
          <a:xfrm>
            <a:off x="10774803" y="1761230"/>
            <a:ext cx="547437" cy="3352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连接符 85">
            <a:extLst>
              <a:ext uri="{FF2B5EF4-FFF2-40B4-BE49-F238E27FC236}">
                <a16:creationId xmlns:a16="http://schemas.microsoft.com/office/drawing/2014/main" id="{9C83F055-836A-EF21-10F5-E2F1196CEB49}"/>
              </a:ext>
            </a:extLst>
          </p:cNvPr>
          <p:cNvCxnSpPr>
            <a:cxnSpLocks/>
          </p:cNvCxnSpPr>
          <p:nvPr/>
        </p:nvCxnSpPr>
        <p:spPr>
          <a:xfrm>
            <a:off x="10092673" y="1941598"/>
            <a:ext cx="0" cy="15487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E0118A7C-E424-130A-9792-384492455141}"/>
              </a:ext>
            </a:extLst>
          </p:cNvPr>
          <p:cNvCxnSpPr>
            <a:cxnSpLocks/>
          </p:cNvCxnSpPr>
          <p:nvPr/>
        </p:nvCxnSpPr>
        <p:spPr>
          <a:xfrm>
            <a:off x="8895719" y="1260061"/>
            <a:ext cx="1196825" cy="17683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圆角矩形 90">
            <a:extLst>
              <a:ext uri="{FF2B5EF4-FFF2-40B4-BE49-F238E27FC236}">
                <a16:creationId xmlns:a16="http://schemas.microsoft.com/office/drawing/2014/main" id="{8D2A2859-61D2-5330-831E-202BB156076F}"/>
              </a:ext>
            </a:extLst>
          </p:cNvPr>
          <p:cNvSpPr/>
          <p:nvPr/>
        </p:nvSpPr>
        <p:spPr>
          <a:xfrm>
            <a:off x="4512508" y="4557882"/>
            <a:ext cx="1094874" cy="539412"/>
          </a:xfrm>
          <a:prstGeom prst="roundRect">
            <a:avLst>
              <a:gd name="adj" fmla="val 5473"/>
            </a:avLst>
          </a:prstGeom>
          <a:solidFill>
            <a:schemeClr val="bg1">
              <a:alpha val="1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92" name="Rectangle 48">
            <a:extLst>
              <a:ext uri="{FF2B5EF4-FFF2-40B4-BE49-F238E27FC236}">
                <a16:creationId xmlns:a16="http://schemas.microsoft.com/office/drawing/2014/main" id="{9C7C6693-601A-8FB6-217C-24538D5E2FE9}"/>
              </a:ext>
            </a:extLst>
          </p:cNvPr>
          <p:cNvSpPr/>
          <p:nvPr/>
        </p:nvSpPr>
        <p:spPr>
          <a:xfrm>
            <a:off x="4345073" y="4633970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Dubbo</a:t>
            </a:r>
          </a:p>
          <a:p>
            <a:pPr algn="ctr" defTabSz="228600"/>
            <a:r>
              <a: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Application</a:t>
            </a:r>
          </a:p>
        </p:txBody>
      </p:sp>
      <p:sp>
        <p:nvSpPr>
          <p:cNvPr id="93" name="圆角矩形 92">
            <a:extLst>
              <a:ext uri="{FF2B5EF4-FFF2-40B4-BE49-F238E27FC236}">
                <a16:creationId xmlns:a16="http://schemas.microsoft.com/office/drawing/2014/main" id="{E21BB982-E177-41FD-C133-772EA13F0EF7}"/>
              </a:ext>
            </a:extLst>
          </p:cNvPr>
          <p:cNvSpPr/>
          <p:nvPr/>
        </p:nvSpPr>
        <p:spPr>
          <a:xfrm>
            <a:off x="5966963" y="3672009"/>
            <a:ext cx="871812" cy="353667"/>
          </a:xfrm>
          <a:prstGeom prst="roundRect">
            <a:avLst>
              <a:gd name="adj" fmla="val 5473"/>
            </a:avLst>
          </a:prstGeom>
          <a:solidFill>
            <a:schemeClr val="bg1">
              <a:alpha val="1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94" name="Rectangle 48">
            <a:extLst>
              <a:ext uri="{FF2B5EF4-FFF2-40B4-BE49-F238E27FC236}">
                <a16:creationId xmlns:a16="http://schemas.microsoft.com/office/drawing/2014/main" id="{42ADE6FA-0D19-3959-78C9-37B10BB3374F}"/>
              </a:ext>
            </a:extLst>
          </p:cNvPr>
          <p:cNvSpPr/>
          <p:nvPr/>
        </p:nvSpPr>
        <p:spPr>
          <a:xfrm>
            <a:off x="5687997" y="3752840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service</a:t>
            </a:r>
            <a:r>
              <a:rPr lang="zh-CN" alt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 </a:t>
            </a:r>
            <a:r>
              <a:rPr lang="en-US" altLang="zh-CN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n</a:t>
            </a:r>
            <a:endParaRPr lang="en-US" sz="12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95" name="圆角矩形 94">
            <a:extLst>
              <a:ext uri="{FF2B5EF4-FFF2-40B4-BE49-F238E27FC236}">
                <a16:creationId xmlns:a16="http://schemas.microsoft.com/office/drawing/2014/main" id="{5B1DE77C-AFF9-349B-7F17-A829191440C3}"/>
              </a:ext>
            </a:extLst>
          </p:cNvPr>
          <p:cNvSpPr/>
          <p:nvPr/>
        </p:nvSpPr>
        <p:spPr>
          <a:xfrm>
            <a:off x="5966963" y="4638159"/>
            <a:ext cx="871812" cy="353667"/>
          </a:xfrm>
          <a:prstGeom prst="roundRect">
            <a:avLst>
              <a:gd name="adj" fmla="val 5473"/>
            </a:avLst>
          </a:prstGeom>
          <a:solidFill>
            <a:schemeClr val="bg1">
              <a:alpha val="1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96" name="圆角矩形 95">
            <a:extLst>
              <a:ext uri="{FF2B5EF4-FFF2-40B4-BE49-F238E27FC236}">
                <a16:creationId xmlns:a16="http://schemas.microsoft.com/office/drawing/2014/main" id="{45ED3E7D-8B69-B18A-87D8-631F0053851B}"/>
              </a:ext>
            </a:extLst>
          </p:cNvPr>
          <p:cNvSpPr/>
          <p:nvPr/>
        </p:nvSpPr>
        <p:spPr>
          <a:xfrm>
            <a:off x="5966963" y="5604308"/>
            <a:ext cx="871812" cy="353667"/>
          </a:xfrm>
          <a:prstGeom prst="roundRect">
            <a:avLst>
              <a:gd name="adj" fmla="val 5473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97" name="Rectangle 48">
            <a:extLst>
              <a:ext uri="{FF2B5EF4-FFF2-40B4-BE49-F238E27FC236}">
                <a16:creationId xmlns:a16="http://schemas.microsoft.com/office/drawing/2014/main" id="{3DBF861F-D59C-F4CA-44FB-B222C9268217}"/>
              </a:ext>
            </a:extLst>
          </p:cNvPr>
          <p:cNvSpPr/>
          <p:nvPr/>
        </p:nvSpPr>
        <p:spPr>
          <a:xfrm>
            <a:off x="5688649" y="4710057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altLang="zh-CN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……</a:t>
            </a:r>
            <a:endParaRPr lang="en-US" sz="12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98" name="Rectangle 48">
            <a:extLst>
              <a:ext uri="{FF2B5EF4-FFF2-40B4-BE49-F238E27FC236}">
                <a16:creationId xmlns:a16="http://schemas.microsoft.com/office/drawing/2014/main" id="{520A664A-DB7D-C59F-F4F1-B181D5F62F6C}"/>
              </a:ext>
            </a:extLst>
          </p:cNvPr>
          <p:cNvSpPr/>
          <p:nvPr/>
        </p:nvSpPr>
        <p:spPr>
          <a:xfrm>
            <a:off x="5687996" y="5694140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service</a:t>
            </a:r>
            <a:r>
              <a:rPr lang="zh-CN" alt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 </a:t>
            </a:r>
            <a:r>
              <a:rPr lang="en-US" altLang="zh-CN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1</a:t>
            </a:r>
            <a:endParaRPr lang="en-US" sz="12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99" name="圆角矩形 98">
            <a:extLst>
              <a:ext uri="{FF2B5EF4-FFF2-40B4-BE49-F238E27FC236}">
                <a16:creationId xmlns:a16="http://schemas.microsoft.com/office/drawing/2014/main" id="{E71ECEE4-4350-3760-ECAD-D33F5D3CECB2}"/>
              </a:ext>
            </a:extLst>
          </p:cNvPr>
          <p:cNvSpPr/>
          <p:nvPr/>
        </p:nvSpPr>
        <p:spPr>
          <a:xfrm>
            <a:off x="7245946" y="3443293"/>
            <a:ext cx="4760769" cy="1048015"/>
          </a:xfrm>
          <a:prstGeom prst="roundRect">
            <a:avLst>
              <a:gd name="adj" fmla="val 5473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101" name="Rectangle 48">
            <a:extLst>
              <a:ext uri="{FF2B5EF4-FFF2-40B4-BE49-F238E27FC236}">
                <a16:creationId xmlns:a16="http://schemas.microsoft.com/office/drawing/2014/main" id="{533A7C32-BE51-0A99-00A7-330D3FD697B7}"/>
              </a:ext>
            </a:extLst>
          </p:cNvPr>
          <p:cNvSpPr/>
          <p:nvPr/>
        </p:nvSpPr>
        <p:spPr>
          <a:xfrm>
            <a:off x="7438563" y="3624943"/>
            <a:ext cx="4397906" cy="739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defTabSz="228600"/>
            <a:r>
              <a:rPr lang="en-US" sz="1100" dirty="0" err="1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dubbo</a:t>
            </a:r>
            <a:r>
              <a:rPr lang="en-US" sz="11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://127.0.0.1:20880/</a:t>
            </a:r>
          </a:p>
          <a:p>
            <a:pPr defTabSz="228600"/>
            <a:r>
              <a:rPr lang="en-US" sz="1100" dirty="0" err="1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org.apache.dubbo.demo.GreetingService?application</a:t>
            </a:r>
            <a:r>
              <a:rPr lang="en-US" sz="11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=demo-</a:t>
            </a:r>
          </a:p>
          <a:p>
            <a:pPr defTabSz="228600"/>
            <a:r>
              <a:rPr lang="en-US" sz="1100" dirty="0" err="1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provider&amp;delay</a:t>
            </a:r>
            <a:r>
              <a:rPr lang="en-US" sz="11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=5000&amp;group=</a:t>
            </a:r>
            <a:r>
              <a:rPr lang="en-US" sz="1100" dirty="0" err="1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greeting&amp;version</a:t>
            </a:r>
            <a:r>
              <a:rPr lang="en-US" sz="11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=1.0.0&amp;methods=</a:t>
            </a:r>
          </a:p>
          <a:p>
            <a:pPr defTabSz="228600"/>
            <a:r>
              <a:rPr lang="en-US" sz="1100" dirty="0" err="1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hello&amp;timeout</a:t>
            </a:r>
            <a:r>
              <a:rPr lang="en-US" sz="11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=5000&amp;serialization=ison&amp;label1=value1</a:t>
            </a:r>
          </a:p>
        </p:txBody>
      </p:sp>
      <p:sp>
        <p:nvSpPr>
          <p:cNvPr id="102" name="Rectangle 48">
            <a:extLst>
              <a:ext uri="{FF2B5EF4-FFF2-40B4-BE49-F238E27FC236}">
                <a16:creationId xmlns:a16="http://schemas.microsoft.com/office/drawing/2014/main" id="{E0F4F4BA-5C34-5F5E-A1A0-8F47DE7170FF}"/>
              </a:ext>
            </a:extLst>
          </p:cNvPr>
          <p:cNvSpPr/>
          <p:nvPr/>
        </p:nvSpPr>
        <p:spPr>
          <a:xfrm>
            <a:off x="7536098" y="5347759"/>
            <a:ext cx="3753064" cy="739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defTabSz="228600"/>
            <a:r>
              <a:rPr lang="en-US" sz="1100" dirty="0" err="1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dubbo.application.gos.port</a:t>
            </a:r>
            <a:r>
              <a:rPr lang="en-US" sz="11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=33333</a:t>
            </a:r>
          </a:p>
          <a:p>
            <a:pPr defTabSz="228600"/>
            <a:r>
              <a:rPr lang="en-US" sz="1100" dirty="0" err="1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dubbo.service.id</a:t>
            </a:r>
            <a:r>
              <a:rPr lang="en-US" sz="11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=</a:t>
            </a:r>
            <a:r>
              <a:rPr lang="en-US" sz="1100" dirty="0" err="1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servicel</a:t>
            </a:r>
            <a:endParaRPr lang="en-US" sz="11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  <a:p>
            <a:pPr defTabSz="228600"/>
            <a:r>
              <a:rPr lang="en-US" sz="1100" dirty="0" err="1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dubbo.service.name</a:t>
            </a:r>
            <a:r>
              <a:rPr lang="en-US" sz="11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=</a:t>
            </a:r>
            <a:r>
              <a:rPr lang="en-US" sz="1100" dirty="0" err="1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org.xxx.DemoService</a:t>
            </a:r>
            <a:endParaRPr lang="en-US" sz="11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  <a:p>
            <a:pPr defTabSz="228600"/>
            <a:r>
              <a:rPr lang="en-US" sz="1100" dirty="0" err="1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dubbo.service.servicel.timeout</a:t>
            </a:r>
            <a:r>
              <a:rPr lang="en-US" sz="11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=</a:t>
            </a:r>
            <a:r>
              <a:rPr lang="en-US" sz="1100" dirty="0" err="1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aaa</a:t>
            </a:r>
            <a:endParaRPr lang="en-US" sz="11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104" name="Rectangle 48">
            <a:extLst>
              <a:ext uri="{FF2B5EF4-FFF2-40B4-BE49-F238E27FC236}">
                <a16:creationId xmlns:a16="http://schemas.microsoft.com/office/drawing/2014/main" id="{253844CA-23B7-F5C9-32C9-03B5E6A027CE}"/>
              </a:ext>
            </a:extLst>
          </p:cNvPr>
          <p:cNvSpPr/>
          <p:nvPr/>
        </p:nvSpPr>
        <p:spPr>
          <a:xfrm>
            <a:off x="4495672" y="3591557"/>
            <a:ext cx="1227391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defTabSz="228600"/>
            <a:r>
              <a: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Dubbo</a:t>
            </a:r>
            <a:r>
              <a:rPr lang="zh-CN" alt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 </a:t>
            </a:r>
            <a:r>
              <a: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Provider</a:t>
            </a:r>
          </a:p>
        </p:txBody>
      </p:sp>
      <p:cxnSp>
        <p:nvCxnSpPr>
          <p:cNvPr id="107" name="直线箭头连接符 106">
            <a:extLst>
              <a:ext uri="{FF2B5EF4-FFF2-40B4-BE49-F238E27FC236}">
                <a16:creationId xmlns:a16="http://schemas.microsoft.com/office/drawing/2014/main" id="{2CE57AD0-7F16-1165-2493-7F1261A2FA25}"/>
              </a:ext>
            </a:extLst>
          </p:cNvPr>
          <p:cNvCxnSpPr/>
          <p:nvPr/>
        </p:nvCxnSpPr>
        <p:spPr>
          <a:xfrm>
            <a:off x="6873230" y="5768158"/>
            <a:ext cx="3246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线箭头连接符 108">
            <a:extLst>
              <a:ext uri="{FF2B5EF4-FFF2-40B4-BE49-F238E27FC236}">
                <a16:creationId xmlns:a16="http://schemas.microsoft.com/office/drawing/2014/main" id="{658399A2-446E-4C09-7D22-91A0E40C4263}"/>
              </a:ext>
            </a:extLst>
          </p:cNvPr>
          <p:cNvCxnSpPr/>
          <p:nvPr/>
        </p:nvCxnSpPr>
        <p:spPr>
          <a:xfrm flipV="1">
            <a:off x="9637516" y="4587879"/>
            <a:ext cx="0" cy="53941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任意形状 109">
            <a:extLst>
              <a:ext uri="{FF2B5EF4-FFF2-40B4-BE49-F238E27FC236}">
                <a16:creationId xmlns:a16="http://schemas.microsoft.com/office/drawing/2014/main" id="{AA4EF5DD-4437-24C6-DC01-F799FE800773}"/>
              </a:ext>
            </a:extLst>
          </p:cNvPr>
          <p:cNvSpPr/>
          <p:nvPr/>
        </p:nvSpPr>
        <p:spPr>
          <a:xfrm>
            <a:off x="2092037" y="2092037"/>
            <a:ext cx="2133600" cy="623455"/>
          </a:xfrm>
          <a:custGeom>
            <a:avLst/>
            <a:gdLst>
              <a:gd name="connsiteX0" fmla="*/ 0 w 4267200"/>
              <a:gd name="connsiteY0" fmla="*/ 1246909 h 1246909"/>
              <a:gd name="connsiteX1" fmla="*/ 0 w 4267200"/>
              <a:gd name="connsiteY1" fmla="*/ 0 h 1246909"/>
              <a:gd name="connsiteX2" fmla="*/ 4267200 w 4267200"/>
              <a:gd name="connsiteY2" fmla="*/ 0 h 1246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67200" h="1246909">
                <a:moveTo>
                  <a:pt x="0" y="1246909"/>
                </a:moveTo>
                <a:lnTo>
                  <a:pt x="0" y="0"/>
                </a:lnTo>
                <a:lnTo>
                  <a:pt x="4267200" y="0"/>
                </a:lnTo>
              </a:path>
            </a:pathLst>
          </a:custGeom>
          <a:noFill/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kumimoji="1" lang="zh-CN" altLang="en-US" sz="9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111" name="任意形状 110">
            <a:extLst>
              <a:ext uri="{FF2B5EF4-FFF2-40B4-BE49-F238E27FC236}">
                <a16:creationId xmlns:a16="http://schemas.microsoft.com/office/drawing/2014/main" id="{5E9638B5-7604-85CB-CCA1-D9F41A0250AE}"/>
              </a:ext>
            </a:extLst>
          </p:cNvPr>
          <p:cNvSpPr/>
          <p:nvPr/>
        </p:nvSpPr>
        <p:spPr>
          <a:xfrm flipV="1">
            <a:off x="2091910" y="4545857"/>
            <a:ext cx="2133600" cy="623455"/>
          </a:xfrm>
          <a:custGeom>
            <a:avLst/>
            <a:gdLst>
              <a:gd name="connsiteX0" fmla="*/ 0 w 4267200"/>
              <a:gd name="connsiteY0" fmla="*/ 1246909 h 1246909"/>
              <a:gd name="connsiteX1" fmla="*/ 0 w 4267200"/>
              <a:gd name="connsiteY1" fmla="*/ 0 h 1246909"/>
              <a:gd name="connsiteX2" fmla="*/ 4267200 w 4267200"/>
              <a:gd name="connsiteY2" fmla="*/ 0 h 1246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67200" h="1246909">
                <a:moveTo>
                  <a:pt x="0" y="1246909"/>
                </a:moveTo>
                <a:lnTo>
                  <a:pt x="0" y="0"/>
                </a:lnTo>
                <a:lnTo>
                  <a:pt x="4267200" y="0"/>
                </a:lnTo>
              </a:path>
            </a:pathLst>
          </a:custGeom>
          <a:noFill/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kumimoji="1" lang="zh-CN" altLang="en-US" sz="9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cxnSp>
        <p:nvCxnSpPr>
          <p:cNvPr id="113" name="直线连接符 112">
            <a:extLst>
              <a:ext uri="{FF2B5EF4-FFF2-40B4-BE49-F238E27FC236}">
                <a16:creationId xmlns:a16="http://schemas.microsoft.com/office/drawing/2014/main" id="{44D2E840-58A5-E7F0-8A44-D295101BEB0E}"/>
              </a:ext>
            </a:extLst>
          </p:cNvPr>
          <p:cNvCxnSpPr/>
          <p:nvPr/>
        </p:nvCxnSpPr>
        <p:spPr>
          <a:xfrm flipH="1">
            <a:off x="5607382" y="3793049"/>
            <a:ext cx="359581" cy="10424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线连接符 114">
            <a:extLst>
              <a:ext uri="{FF2B5EF4-FFF2-40B4-BE49-F238E27FC236}">
                <a16:creationId xmlns:a16="http://schemas.microsoft.com/office/drawing/2014/main" id="{F95FECFA-49B5-3A8D-2746-09AA388B8080}"/>
              </a:ext>
            </a:extLst>
          </p:cNvPr>
          <p:cNvCxnSpPr/>
          <p:nvPr/>
        </p:nvCxnSpPr>
        <p:spPr>
          <a:xfrm>
            <a:off x="5607382" y="4835461"/>
            <a:ext cx="359581" cy="9973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线连接符 116">
            <a:extLst>
              <a:ext uri="{FF2B5EF4-FFF2-40B4-BE49-F238E27FC236}">
                <a16:creationId xmlns:a16="http://schemas.microsoft.com/office/drawing/2014/main" id="{7364BB16-0C72-898A-7BD3-4BDB22BB7CE4}"/>
              </a:ext>
            </a:extLst>
          </p:cNvPr>
          <p:cNvCxnSpPr/>
          <p:nvPr/>
        </p:nvCxnSpPr>
        <p:spPr>
          <a:xfrm>
            <a:off x="5607382" y="4835461"/>
            <a:ext cx="3595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圆角矩形 110">
            <a:extLst>
              <a:ext uri="{FF2B5EF4-FFF2-40B4-BE49-F238E27FC236}">
                <a16:creationId xmlns:a16="http://schemas.microsoft.com/office/drawing/2014/main" id="{B565CA59-6851-8E54-A300-604C1F54FDF5}"/>
              </a:ext>
            </a:extLst>
          </p:cNvPr>
          <p:cNvSpPr/>
          <p:nvPr/>
        </p:nvSpPr>
        <p:spPr>
          <a:xfrm>
            <a:off x="4321048" y="3814930"/>
            <a:ext cx="7001193" cy="2708435"/>
          </a:xfrm>
          <a:prstGeom prst="roundRect">
            <a:avLst>
              <a:gd name="adj" fmla="val 7441"/>
            </a:avLst>
          </a:prstGeom>
          <a:solidFill>
            <a:srgbClr val="00B0F0">
              <a:alpha val="19954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kumimoji="1" lang="zh-CN" altLang="en-US" sz="9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29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E6636BC20180234D78A0072836F0B3B062B9B207100DDB20A0D98F39B16C2BA34B43BC38C168AB0122592F0838465CEB921921FAF1D0ABC11BBFC26B7F4E1ADA24FB2EADD526949754C728F767A2439F9FD0E9157C626057A81A5197EE01DCA8DD06229F4E3</a:t>
            </a:r>
          </a:p>
        </p:txBody>
      </p:sp>
      <p:sp>
        <p:nvSpPr>
          <p:cNvPr id="30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E6636BC20180234D78A0072836F0B99012B9B2041CBB0BD0AED9843CB1E92B759B4BB3387161DB0A22092008384687EBAD09218A11D00BB11BBFC253752E1BD324F50EAD8127E48704882AE76E224046D963E4B175990FA048DEA195FADFAC88D9862B9F9E3</a:t>
            </a:r>
          </a:p>
        </p:txBody>
      </p:sp>
      <p:sp>
        <p:nvSpPr>
          <p:cNvPr id="31" name="文本框 3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E6636BC20180234D78A0072836F0BE8092B9B20C1995FBB0AAD98B33B1032B25BB4EBB387163FB0F22C92E08384670EB2809215AC1D0FBA11BBFC2437A1E1FD724F5F8AD632564B7B4FF2ED7684240538A9CE0BE76481F81688BF19F28E95C98DFE620900E3</a:t>
            </a:r>
          </a:p>
        </p:txBody>
      </p:sp>
      <p:sp>
        <p:nvSpPr>
          <p:cNvPr id="32" name="文本框 4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E6636BC20180234D78A0072836F0BC5042B9B2071914ABA0AFD98A36B1312BA09B46B338D169DB042219260838466CEBCA09217A11D0EBD11BBFC21D70AE1BD124F79CADC02084A7F49B2BF76E924D54EB27EF457D2D6E7658AE919C47F25C58DA8624926E3</a:t>
            </a:r>
          </a:p>
        </p:txBody>
      </p:sp>
      <p:sp>
        <p:nvSpPr>
          <p:cNvPr id="33" name="文本框 5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E6636BC20180234D78A0072836F0B1F0B2B9B20C194F3BB0ADD98331B1C62B51CB43B838C16E8B0E22C92408C8468EEBE509210AC1D04BD11BBFC228762E2FD824FCBAAD1124B6E784AF2DE761024E5537DCE27771BF55E7D8EF319F2F7D5C28DEE626942E3</a:t>
            </a:r>
          </a:p>
        </p:txBody>
      </p:sp>
      <p:sp>
        <p:nvSpPr>
          <p:cNvPr id="34" name="文本框 6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E6636BC20180234D78A0072836F0BEC032B9B20719E7ABD0A4D98930B1B12B712B41B8383169AB0722192908C8467AEB500921AA91D06BC11BBFC236721E20D524FF49AD4320F65744DB2EA767924C574BB3E271732605D208AA119547C05C28DCF62D9E0E3</a:t>
            </a:r>
          </a:p>
        </p:txBody>
      </p:sp>
      <p:sp>
        <p:nvSpPr>
          <p:cNvPr id="35" name="文本框 7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BBAAD9C20180234D78A0072836F0B3D0F2B9B20F17062BA0AED98A36B1592BA12B4DB63861636B0F22592308C84635EBDA09217A31D0EBC11BBFC2117CBE2DD124FE92AD4F2776A7040728C7604243DF3CC7E0757D97657F5887C19CEC514C28DAD62A9F4E3</a:t>
            </a:r>
          </a:p>
        </p:txBody>
      </p:sp>
      <p:sp>
        <p:nvSpPr>
          <p:cNvPr id="36" name="文本框 8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BBAAD96301B94B49125E2171A1A062D4C94DDB382D918ED1F8E93BB06143F2D129092979881007386133AB01D141FBACD8408281B5087F78A7F93BBEC330B2A8B641B8B65FB4B3F45A5D56C62FE5D9B873A12FF3BEB7B235512D2507674D74F1DA22C7F894C8CA2CE14516026FC0A97C0F2E945117541F0C89B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F8BE5162-6F7C-E9CC-560E-909EA66BA6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650" y="351785"/>
            <a:ext cx="1732943" cy="346588"/>
          </a:xfrm>
          <a:prstGeom prst="rect">
            <a:avLst/>
          </a:prstGeom>
        </p:spPr>
      </p:pic>
      <p:sp>
        <p:nvSpPr>
          <p:cNvPr id="25" name="标题 3">
            <a:extLst>
              <a:ext uri="{FF2B5EF4-FFF2-40B4-BE49-F238E27FC236}">
                <a16:creationId xmlns:a16="http://schemas.microsoft.com/office/drawing/2014/main" id="{4507CE60-426B-40DB-7619-9ED48AF4977A}"/>
              </a:ext>
            </a:extLst>
          </p:cNvPr>
          <p:cNvSpPr txBox="1"/>
          <p:nvPr/>
        </p:nvSpPr>
        <p:spPr>
          <a:xfrm>
            <a:off x="428297" y="348246"/>
            <a:ext cx="9299028" cy="353667"/>
          </a:xfrm>
          <a:prstGeom prst="rect">
            <a:avLst/>
          </a:prstGeom>
        </p:spPr>
        <p:txBody>
          <a:bodyPr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defTabSz="914400"/>
            <a:r>
              <a:rPr lang="en" altLang="zh-CN" sz="3000" dirty="0">
                <a:solidFill>
                  <a:prstClr val="white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Dubbo </a:t>
            </a:r>
            <a:r>
              <a:rPr lang="zh-CN" altLang="en-US" sz="3000" dirty="0">
                <a:solidFill>
                  <a:prstClr val="white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接口级服务发现 </a:t>
            </a:r>
            <a:r>
              <a:rPr lang="en-US" altLang="zh-CN" sz="3000" dirty="0">
                <a:solidFill>
                  <a:prstClr val="white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– </a:t>
            </a:r>
            <a:r>
              <a:rPr lang="zh-CN" altLang="en-US" sz="3000" dirty="0">
                <a:solidFill>
                  <a:prstClr val="white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数据与结构</a:t>
            </a:r>
            <a:r>
              <a:rPr lang="en-US" altLang="zh-CN" sz="3000" dirty="0">
                <a:solidFill>
                  <a:prstClr val="white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  <a:endParaRPr lang="zh-CN" altLang="en-US" sz="3000" dirty="0">
              <a:solidFill>
                <a:prstClr val="white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6" name="Rectangle 48">
            <a:extLst>
              <a:ext uri="{FF2B5EF4-FFF2-40B4-BE49-F238E27FC236}">
                <a16:creationId xmlns:a16="http://schemas.microsoft.com/office/drawing/2014/main" id="{B397BB36-DD4A-9616-0D69-4ADB2BB9E802}"/>
              </a:ext>
            </a:extLst>
          </p:cNvPr>
          <p:cNvSpPr/>
          <p:nvPr/>
        </p:nvSpPr>
        <p:spPr>
          <a:xfrm>
            <a:off x="1398459" y="2801261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200" dirty="0" err="1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注册中心</a:t>
            </a:r>
            <a:endParaRPr lang="en-US" sz="12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311F50DA-C5DB-AE5B-413D-E13591129E50}"/>
              </a:ext>
            </a:extLst>
          </p:cNvPr>
          <p:cNvSpPr/>
          <p:nvPr/>
        </p:nvSpPr>
        <p:spPr>
          <a:xfrm>
            <a:off x="1565894" y="2725173"/>
            <a:ext cx="1094874" cy="353667"/>
          </a:xfrm>
          <a:prstGeom prst="roundRect">
            <a:avLst>
              <a:gd name="adj" fmla="val 5473"/>
            </a:avLst>
          </a:prstGeom>
          <a:solidFill>
            <a:schemeClr val="bg1">
              <a:alpha val="1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1003C1CB-08F0-BC9F-730B-680954222D10}"/>
              </a:ext>
            </a:extLst>
          </p:cNvPr>
          <p:cNvSpPr/>
          <p:nvPr/>
        </p:nvSpPr>
        <p:spPr>
          <a:xfrm>
            <a:off x="577303" y="3523267"/>
            <a:ext cx="1094874" cy="583326"/>
          </a:xfrm>
          <a:prstGeom prst="roundRect">
            <a:avLst>
              <a:gd name="adj" fmla="val 5473"/>
            </a:avLst>
          </a:prstGeom>
          <a:solidFill>
            <a:schemeClr val="bg1">
              <a:alpha val="1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39" name="Rectangle 48">
            <a:extLst>
              <a:ext uri="{FF2B5EF4-FFF2-40B4-BE49-F238E27FC236}">
                <a16:creationId xmlns:a16="http://schemas.microsoft.com/office/drawing/2014/main" id="{DA4105CA-7755-8491-27F4-689C9D4D97EA}"/>
              </a:ext>
            </a:extLst>
          </p:cNvPr>
          <p:cNvSpPr/>
          <p:nvPr/>
        </p:nvSpPr>
        <p:spPr>
          <a:xfrm>
            <a:off x="467014" y="3623515"/>
            <a:ext cx="1315453" cy="382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Dubbo</a:t>
            </a:r>
          </a:p>
          <a:p>
            <a:pPr algn="ctr" defTabSz="228600"/>
            <a:r>
              <a: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Consumer</a:t>
            </a:r>
          </a:p>
        </p:txBody>
      </p:sp>
      <p:sp>
        <p:nvSpPr>
          <p:cNvPr id="40" name="Rectangle 48">
            <a:extLst>
              <a:ext uri="{FF2B5EF4-FFF2-40B4-BE49-F238E27FC236}">
                <a16:creationId xmlns:a16="http://schemas.microsoft.com/office/drawing/2014/main" id="{F6DB56E2-7638-317C-79DE-4E9F1C88FC4B}"/>
              </a:ext>
            </a:extLst>
          </p:cNvPr>
          <p:cNvSpPr/>
          <p:nvPr/>
        </p:nvSpPr>
        <p:spPr>
          <a:xfrm>
            <a:off x="2387049" y="3623418"/>
            <a:ext cx="1429744" cy="583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Dubbo</a:t>
            </a:r>
          </a:p>
          <a:p>
            <a:pPr algn="ctr" defTabSz="228600"/>
            <a:r>
              <a: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Provider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5D82EB64-232A-E4FC-1D65-FD9B57EE3DA7}"/>
              </a:ext>
            </a:extLst>
          </p:cNvPr>
          <p:cNvSpPr/>
          <p:nvPr/>
        </p:nvSpPr>
        <p:spPr>
          <a:xfrm>
            <a:off x="2554484" y="3523267"/>
            <a:ext cx="1094874" cy="583326"/>
          </a:xfrm>
          <a:prstGeom prst="roundRect">
            <a:avLst>
              <a:gd name="adj" fmla="val 5473"/>
            </a:avLst>
          </a:prstGeom>
          <a:solidFill>
            <a:schemeClr val="bg1">
              <a:alpha val="1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42" name="Rectangle 48">
            <a:extLst>
              <a:ext uri="{FF2B5EF4-FFF2-40B4-BE49-F238E27FC236}">
                <a16:creationId xmlns:a16="http://schemas.microsoft.com/office/drawing/2014/main" id="{1BD6EDDA-3A5F-CEB7-F1EF-6A5C8669CE98}"/>
              </a:ext>
            </a:extLst>
          </p:cNvPr>
          <p:cNvSpPr/>
          <p:nvPr/>
        </p:nvSpPr>
        <p:spPr>
          <a:xfrm>
            <a:off x="-31286" y="3078840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Notification</a:t>
            </a:r>
          </a:p>
        </p:txBody>
      </p:sp>
      <p:sp>
        <p:nvSpPr>
          <p:cNvPr id="43" name="Rectangle 48">
            <a:extLst>
              <a:ext uri="{FF2B5EF4-FFF2-40B4-BE49-F238E27FC236}">
                <a16:creationId xmlns:a16="http://schemas.microsoft.com/office/drawing/2014/main" id="{7FCE9E7A-9ED7-C47D-09AD-EE8E67D63760}"/>
              </a:ext>
            </a:extLst>
          </p:cNvPr>
          <p:cNvSpPr/>
          <p:nvPr/>
        </p:nvSpPr>
        <p:spPr>
          <a:xfrm>
            <a:off x="2828203" y="3078840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Registration</a:t>
            </a:r>
          </a:p>
        </p:txBody>
      </p:sp>
      <p:sp>
        <p:nvSpPr>
          <p:cNvPr id="44" name="Rectangle 48">
            <a:extLst>
              <a:ext uri="{FF2B5EF4-FFF2-40B4-BE49-F238E27FC236}">
                <a16:creationId xmlns:a16="http://schemas.microsoft.com/office/drawing/2014/main" id="{65F09594-E59B-29F2-7AAA-CDC975C3F708}"/>
              </a:ext>
            </a:extLst>
          </p:cNvPr>
          <p:cNvSpPr/>
          <p:nvPr/>
        </p:nvSpPr>
        <p:spPr>
          <a:xfrm>
            <a:off x="1398459" y="3876966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RPC</a:t>
            </a:r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0B80EAC8-AEEE-7972-2F14-427EC607AFD4}"/>
              </a:ext>
            </a:extLst>
          </p:cNvPr>
          <p:cNvCxnSpPr/>
          <p:nvPr/>
        </p:nvCxnSpPr>
        <p:spPr>
          <a:xfrm flipH="1">
            <a:off x="1067952" y="2902006"/>
            <a:ext cx="420461" cy="56528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AF78E0A5-7490-3827-BC78-05E34A061985}"/>
              </a:ext>
            </a:extLst>
          </p:cNvPr>
          <p:cNvCxnSpPr>
            <a:stCxn id="39" idx="3"/>
          </p:cNvCxnSpPr>
          <p:nvPr/>
        </p:nvCxnSpPr>
        <p:spPr>
          <a:xfrm>
            <a:off x="1782466" y="3814930"/>
            <a:ext cx="657086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B183F40E-4CBE-14AA-77E9-87CF2161612D}"/>
              </a:ext>
            </a:extLst>
          </p:cNvPr>
          <p:cNvCxnSpPr>
            <a:cxnSpLocks/>
          </p:cNvCxnSpPr>
          <p:nvPr/>
        </p:nvCxnSpPr>
        <p:spPr>
          <a:xfrm>
            <a:off x="2738249" y="2902693"/>
            <a:ext cx="420461" cy="56528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B7A28437-9856-D28F-6AA9-629EAAD58EE5}"/>
              </a:ext>
            </a:extLst>
          </p:cNvPr>
          <p:cNvSpPr/>
          <p:nvPr/>
        </p:nvSpPr>
        <p:spPr>
          <a:xfrm>
            <a:off x="4322991" y="1317772"/>
            <a:ext cx="7716803" cy="1138772"/>
          </a:xfrm>
          <a:prstGeom prst="roundRect">
            <a:avLst>
              <a:gd name="adj" fmla="val 7441"/>
            </a:avLst>
          </a:prstGeom>
          <a:solidFill>
            <a:srgbClr val="00B0F0">
              <a:alpha val="19954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kumimoji="1" lang="zh-CN" altLang="en-US" sz="9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894FF242-C14E-1491-8C61-50FCD4823E48}"/>
              </a:ext>
            </a:extLst>
          </p:cNvPr>
          <p:cNvSpPr/>
          <p:nvPr/>
        </p:nvSpPr>
        <p:spPr>
          <a:xfrm>
            <a:off x="7633955" y="917200"/>
            <a:ext cx="1094874" cy="353667"/>
          </a:xfrm>
          <a:prstGeom prst="roundRect">
            <a:avLst>
              <a:gd name="adj" fmla="val 5473"/>
            </a:avLst>
          </a:prstGeom>
          <a:solidFill>
            <a:schemeClr val="bg1">
              <a:alpha val="1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50" name="Rectangle 48">
            <a:extLst>
              <a:ext uri="{FF2B5EF4-FFF2-40B4-BE49-F238E27FC236}">
                <a16:creationId xmlns:a16="http://schemas.microsoft.com/office/drawing/2014/main" id="{BE203159-0EBB-B68D-572B-2DB4AF6EC90D}"/>
              </a:ext>
            </a:extLst>
          </p:cNvPr>
          <p:cNvSpPr/>
          <p:nvPr/>
        </p:nvSpPr>
        <p:spPr>
          <a:xfrm>
            <a:off x="7466520" y="993288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200" dirty="0" err="1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注册中心</a:t>
            </a:r>
            <a:endParaRPr lang="en-US" sz="12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  <a:p>
            <a:pPr algn="ctr" defTabSz="228600"/>
            <a:endParaRPr lang="en-US" sz="12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51" name="Rectangle 48">
            <a:extLst>
              <a:ext uri="{FF2B5EF4-FFF2-40B4-BE49-F238E27FC236}">
                <a16:creationId xmlns:a16="http://schemas.microsoft.com/office/drawing/2014/main" id="{06BC3848-C049-A5BC-B253-CFDBB5D41648}"/>
              </a:ext>
            </a:extLst>
          </p:cNvPr>
          <p:cNvSpPr/>
          <p:nvPr/>
        </p:nvSpPr>
        <p:spPr>
          <a:xfrm>
            <a:off x="5559945" y="1491093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service</a:t>
            </a:r>
            <a:r>
              <a:rPr lang="zh-CN" alt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 </a:t>
            </a:r>
            <a:r>
              <a:rPr lang="en-US" altLang="zh-CN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1</a:t>
            </a:r>
            <a:endParaRPr lang="en-US" sz="12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52" name="Rectangle 48">
            <a:extLst>
              <a:ext uri="{FF2B5EF4-FFF2-40B4-BE49-F238E27FC236}">
                <a16:creationId xmlns:a16="http://schemas.microsoft.com/office/drawing/2014/main" id="{F888ECD5-0C25-97C4-7A4B-022F20D0F25C}"/>
              </a:ext>
            </a:extLst>
          </p:cNvPr>
          <p:cNvSpPr/>
          <p:nvPr/>
        </p:nvSpPr>
        <p:spPr>
          <a:xfrm>
            <a:off x="9410414" y="1474198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service</a:t>
            </a:r>
            <a:r>
              <a:rPr lang="zh-CN" alt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 </a:t>
            </a:r>
            <a:r>
              <a:rPr lang="en-US" altLang="zh-CN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2</a:t>
            </a:r>
            <a:endParaRPr lang="en-US" sz="12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54" name="Rectangle 48">
            <a:extLst>
              <a:ext uri="{FF2B5EF4-FFF2-40B4-BE49-F238E27FC236}">
                <a16:creationId xmlns:a16="http://schemas.microsoft.com/office/drawing/2014/main" id="{68A4DF28-BAEE-2EB1-9938-CB429EE4DE12}"/>
              </a:ext>
            </a:extLst>
          </p:cNvPr>
          <p:cNvSpPr/>
          <p:nvPr/>
        </p:nvSpPr>
        <p:spPr>
          <a:xfrm>
            <a:off x="5494461" y="2058189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altLang="zh-CN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……</a:t>
            </a:r>
            <a:endParaRPr lang="en-US" sz="12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55" name="Rectangle 48">
            <a:extLst>
              <a:ext uri="{FF2B5EF4-FFF2-40B4-BE49-F238E27FC236}">
                <a16:creationId xmlns:a16="http://schemas.microsoft.com/office/drawing/2014/main" id="{6EBF703F-F508-5507-3250-98A897602B55}"/>
              </a:ext>
            </a:extLst>
          </p:cNvPr>
          <p:cNvSpPr/>
          <p:nvPr/>
        </p:nvSpPr>
        <p:spPr>
          <a:xfrm>
            <a:off x="6751648" y="2063784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altLang="zh-CN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provider</a:t>
            </a:r>
            <a:r>
              <a:rPr lang="zh-CN" alt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 </a:t>
            </a:r>
            <a:r>
              <a:rPr lang="en-US" altLang="zh-CN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n</a:t>
            </a:r>
            <a:endParaRPr lang="en-US" sz="12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56" name="Rectangle 48">
            <a:extLst>
              <a:ext uri="{FF2B5EF4-FFF2-40B4-BE49-F238E27FC236}">
                <a16:creationId xmlns:a16="http://schemas.microsoft.com/office/drawing/2014/main" id="{94A4B6B5-C4BA-FAF1-6EC4-5362E5E6FB00}"/>
              </a:ext>
            </a:extLst>
          </p:cNvPr>
          <p:cNvSpPr/>
          <p:nvPr/>
        </p:nvSpPr>
        <p:spPr>
          <a:xfrm>
            <a:off x="8150836" y="2073246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altLang="zh-CN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provider</a:t>
            </a:r>
            <a:r>
              <a:rPr lang="zh-CN" alt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 </a:t>
            </a:r>
            <a:r>
              <a:rPr lang="en-US" altLang="zh-CN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1</a:t>
            </a:r>
            <a:endParaRPr lang="en-US" sz="12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57" name="Rectangle 48">
            <a:extLst>
              <a:ext uri="{FF2B5EF4-FFF2-40B4-BE49-F238E27FC236}">
                <a16:creationId xmlns:a16="http://schemas.microsoft.com/office/drawing/2014/main" id="{F77AC760-BDB7-074E-6BF6-5947814CCACB}"/>
              </a:ext>
            </a:extLst>
          </p:cNvPr>
          <p:cNvSpPr/>
          <p:nvPr/>
        </p:nvSpPr>
        <p:spPr>
          <a:xfrm>
            <a:off x="9377932" y="2043723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altLang="zh-CN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……</a:t>
            </a:r>
            <a:endParaRPr lang="en-US" sz="12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58" name="Rectangle 48">
            <a:extLst>
              <a:ext uri="{FF2B5EF4-FFF2-40B4-BE49-F238E27FC236}">
                <a16:creationId xmlns:a16="http://schemas.microsoft.com/office/drawing/2014/main" id="{74A2F325-30A8-7F94-3B5A-5124B51A2371}"/>
              </a:ext>
            </a:extLst>
          </p:cNvPr>
          <p:cNvSpPr/>
          <p:nvPr/>
        </p:nvSpPr>
        <p:spPr>
          <a:xfrm>
            <a:off x="10623740" y="2070615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altLang="zh-CN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provider</a:t>
            </a:r>
            <a:r>
              <a:rPr lang="zh-CN" alt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 </a:t>
            </a:r>
            <a:r>
              <a:rPr lang="en-US" altLang="zh-CN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n</a:t>
            </a:r>
            <a:endParaRPr lang="en-US" sz="12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59" name="圆角矩形 58">
            <a:extLst>
              <a:ext uri="{FF2B5EF4-FFF2-40B4-BE49-F238E27FC236}">
                <a16:creationId xmlns:a16="http://schemas.microsoft.com/office/drawing/2014/main" id="{B62DE022-90A3-FE41-08EA-66BADB02533B}"/>
              </a:ext>
            </a:extLst>
          </p:cNvPr>
          <p:cNvSpPr/>
          <p:nvPr/>
        </p:nvSpPr>
        <p:spPr>
          <a:xfrm>
            <a:off x="5694638" y="1396780"/>
            <a:ext cx="1094874" cy="353667"/>
          </a:xfrm>
          <a:prstGeom prst="roundRect">
            <a:avLst>
              <a:gd name="adj" fmla="val 5473"/>
            </a:avLst>
          </a:prstGeom>
          <a:solidFill>
            <a:schemeClr val="bg1">
              <a:alpha val="1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60" name="圆角矩形 59">
            <a:extLst>
              <a:ext uri="{FF2B5EF4-FFF2-40B4-BE49-F238E27FC236}">
                <a16:creationId xmlns:a16="http://schemas.microsoft.com/office/drawing/2014/main" id="{AEDD4FEB-0A04-75D4-3AE2-2560953C1CF0}"/>
              </a:ext>
            </a:extLst>
          </p:cNvPr>
          <p:cNvSpPr/>
          <p:nvPr/>
        </p:nvSpPr>
        <p:spPr>
          <a:xfrm>
            <a:off x="9545107" y="1393246"/>
            <a:ext cx="1094874" cy="353667"/>
          </a:xfrm>
          <a:prstGeom prst="roundRect">
            <a:avLst>
              <a:gd name="adj" fmla="val 5473"/>
            </a:avLst>
          </a:prstGeom>
          <a:solidFill>
            <a:schemeClr val="bg1">
              <a:alpha val="1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62" name="圆角矩形 61">
            <a:extLst>
              <a:ext uri="{FF2B5EF4-FFF2-40B4-BE49-F238E27FC236}">
                <a16:creationId xmlns:a16="http://schemas.microsoft.com/office/drawing/2014/main" id="{43A48D5D-6AD8-CDE9-9E89-83352F9A2B08}"/>
              </a:ext>
            </a:extLst>
          </p:cNvPr>
          <p:cNvSpPr/>
          <p:nvPr/>
        </p:nvSpPr>
        <p:spPr>
          <a:xfrm>
            <a:off x="5694638" y="1988898"/>
            <a:ext cx="1094874" cy="353667"/>
          </a:xfrm>
          <a:prstGeom prst="roundRect">
            <a:avLst>
              <a:gd name="adj" fmla="val 5473"/>
            </a:avLst>
          </a:prstGeom>
          <a:solidFill>
            <a:schemeClr val="bg1">
              <a:alpha val="1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63" name="圆角矩形 62">
            <a:extLst>
              <a:ext uri="{FF2B5EF4-FFF2-40B4-BE49-F238E27FC236}">
                <a16:creationId xmlns:a16="http://schemas.microsoft.com/office/drawing/2014/main" id="{3B9AB026-4FA2-89E2-0551-1C88BE9A0311}"/>
              </a:ext>
            </a:extLst>
          </p:cNvPr>
          <p:cNvSpPr/>
          <p:nvPr/>
        </p:nvSpPr>
        <p:spPr>
          <a:xfrm>
            <a:off x="6924205" y="1988898"/>
            <a:ext cx="1094874" cy="353667"/>
          </a:xfrm>
          <a:prstGeom prst="roundRect">
            <a:avLst>
              <a:gd name="adj" fmla="val 5473"/>
            </a:avLst>
          </a:prstGeom>
          <a:solidFill>
            <a:schemeClr val="bg1">
              <a:alpha val="1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64" name="圆角矩形 63">
            <a:extLst>
              <a:ext uri="{FF2B5EF4-FFF2-40B4-BE49-F238E27FC236}">
                <a16:creationId xmlns:a16="http://schemas.microsoft.com/office/drawing/2014/main" id="{8612C6F7-797D-BBE1-5134-1C112600D666}"/>
              </a:ext>
            </a:extLst>
          </p:cNvPr>
          <p:cNvSpPr/>
          <p:nvPr/>
        </p:nvSpPr>
        <p:spPr>
          <a:xfrm>
            <a:off x="8315540" y="1987696"/>
            <a:ext cx="1094874" cy="353667"/>
          </a:xfrm>
          <a:prstGeom prst="roundRect">
            <a:avLst>
              <a:gd name="adj" fmla="val 5473"/>
            </a:avLst>
          </a:prstGeom>
          <a:solidFill>
            <a:schemeClr val="bg1">
              <a:alpha val="1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65" name="圆角矩形 64">
            <a:extLst>
              <a:ext uri="{FF2B5EF4-FFF2-40B4-BE49-F238E27FC236}">
                <a16:creationId xmlns:a16="http://schemas.microsoft.com/office/drawing/2014/main" id="{A2C33026-9364-B256-138F-EEA280AF8A68}"/>
              </a:ext>
            </a:extLst>
          </p:cNvPr>
          <p:cNvSpPr/>
          <p:nvPr/>
        </p:nvSpPr>
        <p:spPr>
          <a:xfrm>
            <a:off x="9545107" y="1987696"/>
            <a:ext cx="1094874" cy="353667"/>
          </a:xfrm>
          <a:prstGeom prst="roundRect">
            <a:avLst>
              <a:gd name="adj" fmla="val 5473"/>
            </a:avLst>
          </a:prstGeom>
          <a:solidFill>
            <a:schemeClr val="bg1">
              <a:alpha val="1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66" name="圆角矩形 65">
            <a:extLst>
              <a:ext uri="{FF2B5EF4-FFF2-40B4-BE49-F238E27FC236}">
                <a16:creationId xmlns:a16="http://schemas.microsoft.com/office/drawing/2014/main" id="{634EA823-B9B2-3B08-665E-7B65EFEB7549}"/>
              </a:ext>
            </a:extLst>
          </p:cNvPr>
          <p:cNvSpPr/>
          <p:nvPr/>
        </p:nvSpPr>
        <p:spPr>
          <a:xfrm>
            <a:off x="10774674" y="1987696"/>
            <a:ext cx="1094874" cy="353667"/>
          </a:xfrm>
          <a:prstGeom prst="roundRect">
            <a:avLst>
              <a:gd name="adj" fmla="val 5473"/>
            </a:avLst>
          </a:prstGeom>
          <a:solidFill>
            <a:schemeClr val="bg1">
              <a:alpha val="1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cxnSp>
        <p:nvCxnSpPr>
          <p:cNvPr id="67" name="直线连接符 66">
            <a:extLst>
              <a:ext uri="{FF2B5EF4-FFF2-40B4-BE49-F238E27FC236}">
                <a16:creationId xmlns:a16="http://schemas.microsoft.com/office/drawing/2014/main" id="{3129DD93-6080-630D-CB1A-3D54C84865A8}"/>
              </a:ext>
            </a:extLst>
          </p:cNvPr>
          <p:cNvCxnSpPr/>
          <p:nvPr/>
        </p:nvCxnSpPr>
        <p:spPr>
          <a:xfrm flipH="1">
            <a:off x="6274817" y="1094033"/>
            <a:ext cx="1196825" cy="17683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连接符 67">
            <a:extLst>
              <a:ext uri="{FF2B5EF4-FFF2-40B4-BE49-F238E27FC236}">
                <a16:creationId xmlns:a16="http://schemas.microsoft.com/office/drawing/2014/main" id="{F52044BD-AAE8-B0D6-D215-A6E3EDBA6003}"/>
              </a:ext>
            </a:extLst>
          </p:cNvPr>
          <p:cNvCxnSpPr>
            <a:cxnSpLocks/>
          </p:cNvCxnSpPr>
          <p:nvPr/>
        </p:nvCxnSpPr>
        <p:spPr>
          <a:xfrm flipH="1">
            <a:off x="5044358" y="1628250"/>
            <a:ext cx="515588" cy="31348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连接符 68">
            <a:extLst>
              <a:ext uri="{FF2B5EF4-FFF2-40B4-BE49-F238E27FC236}">
                <a16:creationId xmlns:a16="http://schemas.microsoft.com/office/drawing/2014/main" id="{C442F0AF-2257-9D10-623F-0CC3C16818F0}"/>
              </a:ext>
            </a:extLst>
          </p:cNvPr>
          <p:cNvCxnSpPr>
            <a:cxnSpLocks/>
          </p:cNvCxnSpPr>
          <p:nvPr/>
        </p:nvCxnSpPr>
        <p:spPr>
          <a:xfrm>
            <a:off x="6924205" y="1606491"/>
            <a:ext cx="547437" cy="3352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线连接符 69">
            <a:extLst>
              <a:ext uri="{FF2B5EF4-FFF2-40B4-BE49-F238E27FC236}">
                <a16:creationId xmlns:a16="http://schemas.microsoft.com/office/drawing/2014/main" id="{1208E3CC-0A52-D53A-687C-09271FFDCEA0}"/>
              </a:ext>
            </a:extLst>
          </p:cNvPr>
          <p:cNvCxnSpPr>
            <a:cxnSpLocks/>
          </p:cNvCxnSpPr>
          <p:nvPr/>
        </p:nvCxnSpPr>
        <p:spPr>
          <a:xfrm>
            <a:off x="6242075" y="1786859"/>
            <a:ext cx="0" cy="15487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线连接符 70">
            <a:extLst>
              <a:ext uri="{FF2B5EF4-FFF2-40B4-BE49-F238E27FC236}">
                <a16:creationId xmlns:a16="http://schemas.microsoft.com/office/drawing/2014/main" id="{3294244E-927F-7661-EEB6-C203558C8324}"/>
              </a:ext>
            </a:extLst>
          </p:cNvPr>
          <p:cNvCxnSpPr>
            <a:cxnSpLocks/>
          </p:cNvCxnSpPr>
          <p:nvPr/>
        </p:nvCxnSpPr>
        <p:spPr>
          <a:xfrm flipH="1">
            <a:off x="8894956" y="1625334"/>
            <a:ext cx="515588" cy="31348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线连接符 71">
            <a:extLst>
              <a:ext uri="{FF2B5EF4-FFF2-40B4-BE49-F238E27FC236}">
                <a16:creationId xmlns:a16="http://schemas.microsoft.com/office/drawing/2014/main" id="{65D00410-602B-9687-F25A-8D698F3E7A39}"/>
              </a:ext>
            </a:extLst>
          </p:cNvPr>
          <p:cNvCxnSpPr>
            <a:cxnSpLocks/>
          </p:cNvCxnSpPr>
          <p:nvPr/>
        </p:nvCxnSpPr>
        <p:spPr>
          <a:xfrm>
            <a:off x="10774803" y="1603575"/>
            <a:ext cx="547437" cy="3352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连接符 72">
            <a:extLst>
              <a:ext uri="{FF2B5EF4-FFF2-40B4-BE49-F238E27FC236}">
                <a16:creationId xmlns:a16="http://schemas.microsoft.com/office/drawing/2014/main" id="{0911E9B0-2993-51F4-AF16-7F18008D857C}"/>
              </a:ext>
            </a:extLst>
          </p:cNvPr>
          <p:cNvCxnSpPr>
            <a:cxnSpLocks/>
          </p:cNvCxnSpPr>
          <p:nvPr/>
        </p:nvCxnSpPr>
        <p:spPr>
          <a:xfrm>
            <a:off x="10092673" y="1783943"/>
            <a:ext cx="0" cy="15487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线连接符 73">
            <a:extLst>
              <a:ext uri="{FF2B5EF4-FFF2-40B4-BE49-F238E27FC236}">
                <a16:creationId xmlns:a16="http://schemas.microsoft.com/office/drawing/2014/main" id="{8A46A5F0-EDFF-C10E-F704-301CF321257C}"/>
              </a:ext>
            </a:extLst>
          </p:cNvPr>
          <p:cNvCxnSpPr>
            <a:cxnSpLocks/>
          </p:cNvCxnSpPr>
          <p:nvPr/>
        </p:nvCxnSpPr>
        <p:spPr>
          <a:xfrm>
            <a:off x="8895719" y="1102406"/>
            <a:ext cx="1196825" cy="17683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任意形状 74">
            <a:extLst>
              <a:ext uri="{FF2B5EF4-FFF2-40B4-BE49-F238E27FC236}">
                <a16:creationId xmlns:a16="http://schemas.microsoft.com/office/drawing/2014/main" id="{585BE0E0-C3A1-EADD-9755-C6079565B15F}"/>
              </a:ext>
            </a:extLst>
          </p:cNvPr>
          <p:cNvSpPr/>
          <p:nvPr/>
        </p:nvSpPr>
        <p:spPr>
          <a:xfrm>
            <a:off x="2092037" y="1934382"/>
            <a:ext cx="2133600" cy="623455"/>
          </a:xfrm>
          <a:custGeom>
            <a:avLst/>
            <a:gdLst>
              <a:gd name="connsiteX0" fmla="*/ 0 w 4267200"/>
              <a:gd name="connsiteY0" fmla="*/ 1246909 h 1246909"/>
              <a:gd name="connsiteX1" fmla="*/ 0 w 4267200"/>
              <a:gd name="connsiteY1" fmla="*/ 0 h 1246909"/>
              <a:gd name="connsiteX2" fmla="*/ 4267200 w 4267200"/>
              <a:gd name="connsiteY2" fmla="*/ 0 h 1246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67200" h="1246909">
                <a:moveTo>
                  <a:pt x="0" y="1246909"/>
                </a:moveTo>
                <a:lnTo>
                  <a:pt x="0" y="0"/>
                </a:lnTo>
                <a:lnTo>
                  <a:pt x="4267200" y="0"/>
                </a:lnTo>
              </a:path>
            </a:pathLst>
          </a:custGeom>
          <a:noFill/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kumimoji="1" lang="zh-CN" altLang="en-US" sz="9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61" name="圆角矩形 60">
            <a:extLst>
              <a:ext uri="{FF2B5EF4-FFF2-40B4-BE49-F238E27FC236}">
                <a16:creationId xmlns:a16="http://schemas.microsoft.com/office/drawing/2014/main" id="{E966EA91-A2E1-EEF9-666D-23F1755B760E}"/>
              </a:ext>
            </a:extLst>
          </p:cNvPr>
          <p:cNvSpPr/>
          <p:nvPr/>
        </p:nvSpPr>
        <p:spPr>
          <a:xfrm>
            <a:off x="4465071" y="1988898"/>
            <a:ext cx="1094874" cy="353667"/>
          </a:xfrm>
          <a:prstGeom prst="roundRect">
            <a:avLst>
              <a:gd name="adj" fmla="val 547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53" name="Rectangle 48">
            <a:extLst>
              <a:ext uri="{FF2B5EF4-FFF2-40B4-BE49-F238E27FC236}">
                <a16:creationId xmlns:a16="http://schemas.microsoft.com/office/drawing/2014/main" id="{7EC94557-6ADE-654A-6680-686B52B24F66}"/>
              </a:ext>
            </a:extLst>
          </p:cNvPr>
          <p:cNvSpPr/>
          <p:nvPr/>
        </p:nvSpPr>
        <p:spPr>
          <a:xfrm>
            <a:off x="4329486" y="2074935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altLang="zh-CN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provider</a:t>
            </a:r>
            <a:r>
              <a:rPr lang="zh-CN" alt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 </a:t>
            </a:r>
            <a:r>
              <a:rPr lang="en-US" altLang="zh-CN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1</a:t>
            </a:r>
            <a:endParaRPr lang="en-US" sz="12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76" name="圆角矩形 75">
            <a:extLst>
              <a:ext uri="{FF2B5EF4-FFF2-40B4-BE49-F238E27FC236}">
                <a16:creationId xmlns:a16="http://schemas.microsoft.com/office/drawing/2014/main" id="{BE1D4BD4-E674-F15C-94F0-6D44B142420A}"/>
              </a:ext>
            </a:extLst>
          </p:cNvPr>
          <p:cNvSpPr/>
          <p:nvPr/>
        </p:nvSpPr>
        <p:spPr>
          <a:xfrm>
            <a:off x="4322991" y="2766916"/>
            <a:ext cx="7716803" cy="756352"/>
          </a:xfrm>
          <a:prstGeom prst="roundRect">
            <a:avLst>
              <a:gd name="adj" fmla="val 5473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77" name="Rectangle 48">
            <a:extLst>
              <a:ext uri="{FF2B5EF4-FFF2-40B4-BE49-F238E27FC236}">
                <a16:creationId xmlns:a16="http://schemas.microsoft.com/office/drawing/2014/main" id="{E813128B-AF80-3DA3-1F4F-5ECBB1E2FDE4}"/>
              </a:ext>
            </a:extLst>
          </p:cNvPr>
          <p:cNvSpPr/>
          <p:nvPr/>
        </p:nvSpPr>
        <p:spPr>
          <a:xfrm>
            <a:off x="4959346" y="2820218"/>
            <a:ext cx="6527918" cy="583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defTabSz="228600"/>
            <a:r>
              <a:rPr lang="en-US" sz="1100" dirty="0" err="1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dubbo</a:t>
            </a:r>
            <a:r>
              <a:rPr lang="en-US" sz="11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://127.0.0.1:20880/</a:t>
            </a:r>
            <a:r>
              <a:rPr lang="en-US" sz="1100" dirty="0" err="1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arg.apache</a:t>
            </a:r>
            <a:r>
              <a:rPr lang="en-US" sz="11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 </a:t>
            </a:r>
            <a:r>
              <a:rPr lang="en-US" sz="1100" dirty="0" err="1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dubbo.demo.GreetinaService?application</a:t>
            </a:r>
            <a:r>
              <a:rPr lang="en-US" sz="11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=deme: </a:t>
            </a:r>
            <a:r>
              <a:rPr lang="en-US" sz="1100" dirty="0" err="1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providersdelax</a:t>
            </a:r>
            <a:r>
              <a:rPr lang="en-US" sz="11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=5000&amp;group=greeting &amp;version=1.0.08methods=</a:t>
            </a:r>
            <a:r>
              <a:rPr lang="en-US" sz="1100" dirty="0" err="1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hello&amp;timeout</a:t>
            </a:r>
            <a:r>
              <a:rPr lang="en-US" sz="11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=5000&amp;serializat ion=</a:t>
            </a:r>
            <a:r>
              <a:rPr lang="en-US" sz="1100" dirty="0" err="1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json&amp;labell</a:t>
            </a:r>
            <a:r>
              <a:rPr lang="en-US" sz="11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=value1&amp;timestamp=1653382179168a</a:t>
            </a:r>
          </a:p>
        </p:txBody>
      </p:sp>
      <p:sp>
        <p:nvSpPr>
          <p:cNvPr id="96" name="圆角矩形 95">
            <a:extLst>
              <a:ext uri="{FF2B5EF4-FFF2-40B4-BE49-F238E27FC236}">
                <a16:creationId xmlns:a16="http://schemas.microsoft.com/office/drawing/2014/main" id="{78767571-D709-6322-9E2E-A4312481A0B6}"/>
              </a:ext>
            </a:extLst>
          </p:cNvPr>
          <p:cNvSpPr/>
          <p:nvPr/>
        </p:nvSpPr>
        <p:spPr>
          <a:xfrm>
            <a:off x="4722052" y="4969076"/>
            <a:ext cx="1094874" cy="539412"/>
          </a:xfrm>
          <a:prstGeom prst="roundRect">
            <a:avLst>
              <a:gd name="adj" fmla="val 5473"/>
            </a:avLst>
          </a:prstGeom>
          <a:solidFill>
            <a:schemeClr val="bg1">
              <a:alpha val="1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97" name="Rectangle 48">
            <a:extLst>
              <a:ext uri="{FF2B5EF4-FFF2-40B4-BE49-F238E27FC236}">
                <a16:creationId xmlns:a16="http://schemas.microsoft.com/office/drawing/2014/main" id="{6B7A12C1-0CD5-9F34-CC43-24E95CAAB76A}"/>
              </a:ext>
            </a:extLst>
          </p:cNvPr>
          <p:cNvSpPr/>
          <p:nvPr/>
        </p:nvSpPr>
        <p:spPr>
          <a:xfrm>
            <a:off x="4554617" y="5045164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Dubbo</a:t>
            </a:r>
          </a:p>
          <a:p>
            <a:pPr algn="ctr" defTabSz="228600"/>
            <a:r>
              <a: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Application</a:t>
            </a:r>
          </a:p>
        </p:txBody>
      </p:sp>
      <p:sp>
        <p:nvSpPr>
          <p:cNvPr id="98" name="圆角矩形 97">
            <a:extLst>
              <a:ext uri="{FF2B5EF4-FFF2-40B4-BE49-F238E27FC236}">
                <a16:creationId xmlns:a16="http://schemas.microsoft.com/office/drawing/2014/main" id="{70B8890A-B156-54C8-40AA-09C28177797E}"/>
              </a:ext>
            </a:extLst>
          </p:cNvPr>
          <p:cNvSpPr/>
          <p:nvPr/>
        </p:nvSpPr>
        <p:spPr>
          <a:xfrm>
            <a:off x="6176507" y="4083203"/>
            <a:ext cx="871812" cy="353667"/>
          </a:xfrm>
          <a:prstGeom prst="roundRect">
            <a:avLst>
              <a:gd name="adj" fmla="val 5473"/>
            </a:avLst>
          </a:prstGeom>
          <a:solidFill>
            <a:schemeClr val="bg1">
              <a:alpha val="1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99" name="Rectangle 48">
            <a:extLst>
              <a:ext uri="{FF2B5EF4-FFF2-40B4-BE49-F238E27FC236}">
                <a16:creationId xmlns:a16="http://schemas.microsoft.com/office/drawing/2014/main" id="{0D407183-901A-E309-634E-B8BE1220CA2C}"/>
              </a:ext>
            </a:extLst>
          </p:cNvPr>
          <p:cNvSpPr/>
          <p:nvPr/>
        </p:nvSpPr>
        <p:spPr>
          <a:xfrm>
            <a:off x="5897541" y="4164035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service</a:t>
            </a:r>
            <a:r>
              <a:rPr lang="zh-CN" alt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 </a:t>
            </a:r>
            <a:r>
              <a:rPr lang="en-US" altLang="zh-CN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n</a:t>
            </a:r>
            <a:endParaRPr lang="en-US" sz="12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100" name="圆角矩形 99">
            <a:extLst>
              <a:ext uri="{FF2B5EF4-FFF2-40B4-BE49-F238E27FC236}">
                <a16:creationId xmlns:a16="http://schemas.microsoft.com/office/drawing/2014/main" id="{75424E08-121A-6ED9-EA48-0D2B29D036D0}"/>
              </a:ext>
            </a:extLst>
          </p:cNvPr>
          <p:cNvSpPr/>
          <p:nvPr/>
        </p:nvSpPr>
        <p:spPr>
          <a:xfrm>
            <a:off x="6176507" y="5049353"/>
            <a:ext cx="871812" cy="353667"/>
          </a:xfrm>
          <a:prstGeom prst="roundRect">
            <a:avLst>
              <a:gd name="adj" fmla="val 5473"/>
            </a:avLst>
          </a:prstGeom>
          <a:solidFill>
            <a:schemeClr val="bg1">
              <a:alpha val="1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101" name="圆角矩形 100">
            <a:extLst>
              <a:ext uri="{FF2B5EF4-FFF2-40B4-BE49-F238E27FC236}">
                <a16:creationId xmlns:a16="http://schemas.microsoft.com/office/drawing/2014/main" id="{CFE3BB1E-966D-3DCE-074A-B37C318AB64D}"/>
              </a:ext>
            </a:extLst>
          </p:cNvPr>
          <p:cNvSpPr/>
          <p:nvPr/>
        </p:nvSpPr>
        <p:spPr>
          <a:xfrm>
            <a:off x="6176507" y="6015503"/>
            <a:ext cx="871812" cy="353667"/>
          </a:xfrm>
          <a:prstGeom prst="roundRect">
            <a:avLst>
              <a:gd name="adj" fmla="val 5473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102" name="Rectangle 48">
            <a:extLst>
              <a:ext uri="{FF2B5EF4-FFF2-40B4-BE49-F238E27FC236}">
                <a16:creationId xmlns:a16="http://schemas.microsoft.com/office/drawing/2014/main" id="{3A1DEA1D-9293-13D8-5243-3D87B44AD19C}"/>
              </a:ext>
            </a:extLst>
          </p:cNvPr>
          <p:cNvSpPr/>
          <p:nvPr/>
        </p:nvSpPr>
        <p:spPr>
          <a:xfrm>
            <a:off x="5898193" y="5121252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altLang="zh-CN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……</a:t>
            </a:r>
            <a:endParaRPr lang="en-US" sz="12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103" name="Rectangle 48">
            <a:extLst>
              <a:ext uri="{FF2B5EF4-FFF2-40B4-BE49-F238E27FC236}">
                <a16:creationId xmlns:a16="http://schemas.microsoft.com/office/drawing/2014/main" id="{89A66C30-53D8-2426-F001-C3D7055E303B}"/>
              </a:ext>
            </a:extLst>
          </p:cNvPr>
          <p:cNvSpPr/>
          <p:nvPr/>
        </p:nvSpPr>
        <p:spPr>
          <a:xfrm>
            <a:off x="5897540" y="6105335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service</a:t>
            </a:r>
            <a:r>
              <a:rPr lang="zh-CN" alt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 </a:t>
            </a:r>
            <a:r>
              <a:rPr lang="en-US" altLang="zh-CN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1</a:t>
            </a:r>
            <a:endParaRPr lang="en-US" sz="12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104" name="Rectangle 48">
            <a:extLst>
              <a:ext uri="{FF2B5EF4-FFF2-40B4-BE49-F238E27FC236}">
                <a16:creationId xmlns:a16="http://schemas.microsoft.com/office/drawing/2014/main" id="{484D63AE-36B8-80EE-2804-2F243BA09957}"/>
              </a:ext>
            </a:extLst>
          </p:cNvPr>
          <p:cNvSpPr/>
          <p:nvPr/>
        </p:nvSpPr>
        <p:spPr>
          <a:xfrm>
            <a:off x="4705216" y="4002752"/>
            <a:ext cx="1227391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defTabSz="228600"/>
            <a:r>
              <a: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Dubbo</a:t>
            </a:r>
            <a:r>
              <a:rPr lang="zh-CN" alt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 </a:t>
            </a:r>
            <a:r>
              <a: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Provider</a:t>
            </a:r>
          </a:p>
        </p:txBody>
      </p:sp>
      <p:cxnSp>
        <p:nvCxnSpPr>
          <p:cNvPr id="105" name="直线箭头连接符 104">
            <a:extLst>
              <a:ext uri="{FF2B5EF4-FFF2-40B4-BE49-F238E27FC236}">
                <a16:creationId xmlns:a16="http://schemas.microsoft.com/office/drawing/2014/main" id="{1A43FFAE-8B33-1986-05A9-CDF046B04878}"/>
              </a:ext>
            </a:extLst>
          </p:cNvPr>
          <p:cNvCxnSpPr/>
          <p:nvPr/>
        </p:nvCxnSpPr>
        <p:spPr>
          <a:xfrm>
            <a:off x="7082774" y="6179352"/>
            <a:ext cx="32469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线连接符 105">
            <a:extLst>
              <a:ext uri="{FF2B5EF4-FFF2-40B4-BE49-F238E27FC236}">
                <a16:creationId xmlns:a16="http://schemas.microsoft.com/office/drawing/2014/main" id="{02CFACCB-C848-E58A-3D5A-D3C13E3E11FF}"/>
              </a:ext>
            </a:extLst>
          </p:cNvPr>
          <p:cNvCxnSpPr/>
          <p:nvPr/>
        </p:nvCxnSpPr>
        <p:spPr>
          <a:xfrm flipH="1">
            <a:off x="5816926" y="4204243"/>
            <a:ext cx="359581" cy="10424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线连接符 106">
            <a:extLst>
              <a:ext uri="{FF2B5EF4-FFF2-40B4-BE49-F238E27FC236}">
                <a16:creationId xmlns:a16="http://schemas.microsoft.com/office/drawing/2014/main" id="{46BBF0A4-2DB3-CBDD-F3E6-713A57A39582}"/>
              </a:ext>
            </a:extLst>
          </p:cNvPr>
          <p:cNvCxnSpPr/>
          <p:nvPr/>
        </p:nvCxnSpPr>
        <p:spPr>
          <a:xfrm>
            <a:off x="5816926" y="5246656"/>
            <a:ext cx="359581" cy="9973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线连接符 107">
            <a:extLst>
              <a:ext uri="{FF2B5EF4-FFF2-40B4-BE49-F238E27FC236}">
                <a16:creationId xmlns:a16="http://schemas.microsoft.com/office/drawing/2014/main" id="{5E763B44-8DFD-4955-F2AE-3914AE6AFE42}"/>
              </a:ext>
            </a:extLst>
          </p:cNvPr>
          <p:cNvCxnSpPr/>
          <p:nvPr/>
        </p:nvCxnSpPr>
        <p:spPr>
          <a:xfrm>
            <a:off x="5816926" y="5246656"/>
            <a:ext cx="3595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圆角矩形 108">
            <a:extLst>
              <a:ext uri="{FF2B5EF4-FFF2-40B4-BE49-F238E27FC236}">
                <a16:creationId xmlns:a16="http://schemas.microsoft.com/office/drawing/2014/main" id="{2D250BCF-5F04-532B-E570-B22514E5A5D1}"/>
              </a:ext>
            </a:extLst>
          </p:cNvPr>
          <p:cNvSpPr/>
          <p:nvPr/>
        </p:nvSpPr>
        <p:spPr>
          <a:xfrm>
            <a:off x="7494306" y="5440284"/>
            <a:ext cx="3555397" cy="953308"/>
          </a:xfrm>
          <a:prstGeom prst="roundRect">
            <a:avLst>
              <a:gd name="adj" fmla="val 5473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110" name="Rectangle 48">
            <a:extLst>
              <a:ext uri="{FF2B5EF4-FFF2-40B4-BE49-F238E27FC236}">
                <a16:creationId xmlns:a16="http://schemas.microsoft.com/office/drawing/2014/main" id="{723D9A65-810C-37E0-C668-63E56FA86B86}"/>
              </a:ext>
            </a:extLst>
          </p:cNvPr>
          <p:cNvSpPr/>
          <p:nvPr/>
        </p:nvSpPr>
        <p:spPr>
          <a:xfrm>
            <a:off x="7792147" y="5549403"/>
            <a:ext cx="3038476" cy="739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defTabSz="228600"/>
            <a:r>
              <a:rPr lang="en-US" sz="1100" dirty="0" err="1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dubbo.application.gos.port</a:t>
            </a:r>
            <a:r>
              <a:rPr lang="en-US" sz="11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=33333 </a:t>
            </a:r>
            <a:r>
              <a:rPr lang="en-US" sz="1100" dirty="0" err="1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dubbo.service.id</a:t>
            </a:r>
            <a:r>
              <a:rPr lang="en-US" sz="11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=</a:t>
            </a:r>
            <a:r>
              <a:rPr lang="en-US" sz="1100" dirty="0" err="1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servicel</a:t>
            </a:r>
            <a:r>
              <a:rPr lang="en-US" sz="11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 </a:t>
            </a:r>
            <a:r>
              <a:rPr lang="en-US" sz="1100" dirty="0" err="1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dubbo.service.name</a:t>
            </a:r>
            <a:r>
              <a:rPr lang="en-US" sz="11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=</a:t>
            </a:r>
            <a:r>
              <a:rPr lang="en-US" sz="1100" dirty="0" err="1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org.xxx.DemoService</a:t>
            </a:r>
            <a:r>
              <a:rPr lang="en-US" sz="11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 </a:t>
            </a:r>
            <a:r>
              <a:rPr lang="en-US" sz="1100" dirty="0" err="1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dubbo.service.servicel.timeout</a:t>
            </a:r>
            <a:r>
              <a:rPr lang="en-US" sz="11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=</a:t>
            </a:r>
            <a:r>
              <a:rPr lang="en-US" sz="1100" dirty="0" err="1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aaa</a:t>
            </a:r>
            <a:endParaRPr lang="en-US" sz="11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8" name="直角上箭头 7">
            <a:extLst>
              <a:ext uri="{FF2B5EF4-FFF2-40B4-BE49-F238E27FC236}">
                <a16:creationId xmlns:a16="http://schemas.microsoft.com/office/drawing/2014/main" id="{85E8D93A-3C43-7EEF-0875-E89467178E91}"/>
              </a:ext>
            </a:extLst>
          </p:cNvPr>
          <p:cNvSpPr/>
          <p:nvPr/>
        </p:nvSpPr>
        <p:spPr>
          <a:xfrm>
            <a:off x="7150042" y="4073231"/>
            <a:ext cx="468140" cy="232627"/>
          </a:xfrm>
          <a:prstGeom prst="bent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kumimoji="1" lang="zh-CN" altLang="en-US" sz="9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112" name="直角上箭头 111">
            <a:extLst>
              <a:ext uri="{FF2B5EF4-FFF2-40B4-BE49-F238E27FC236}">
                <a16:creationId xmlns:a16="http://schemas.microsoft.com/office/drawing/2014/main" id="{F41A25C3-7C4D-18FB-982B-389929E86218}"/>
              </a:ext>
            </a:extLst>
          </p:cNvPr>
          <p:cNvSpPr/>
          <p:nvPr/>
        </p:nvSpPr>
        <p:spPr>
          <a:xfrm>
            <a:off x="7117131" y="5049353"/>
            <a:ext cx="468140" cy="232627"/>
          </a:xfrm>
          <a:prstGeom prst="bent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kumimoji="1" lang="zh-CN" altLang="en-US" sz="9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9" name="任意形状 8">
            <a:extLst>
              <a:ext uri="{FF2B5EF4-FFF2-40B4-BE49-F238E27FC236}">
                <a16:creationId xmlns:a16="http://schemas.microsoft.com/office/drawing/2014/main" id="{4FB64B51-AD65-9A08-F859-A8357168910A}"/>
              </a:ext>
            </a:extLst>
          </p:cNvPr>
          <p:cNvSpPr/>
          <p:nvPr/>
        </p:nvSpPr>
        <p:spPr>
          <a:xfrm>
            <a:off x="3103360" y="4165201"/>
            <a:ext cx="1460090" cy="1081455"/>
          </a:xfrm>
          <a:custGeom>
            <a:avLst/>
            <a:gdLst>
              <a:gd name="connsiteX0" fmla="*/ 0 w 2920180"/>
              <a:gd name="connsiteY0" fmla="*/ 0 h 2271251"/>
              <a:gd name="connsiteX1" fmla="*/ 0 w 2920180"/>
              <a:gd name="connsiteY1" fmla="*/ 2271251 h 2271251"/>
              <a:gd name="connsiteX2" fmla="*/ 2920180 w 2920180"/>
              <a:gd name="connsiteY2" fmla="*/ 2271251 h 2271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0180" h="2271251">
                <a:moveTo>
                  <a:pt x="0" y="0"/>
                </a:moveTo>
                <a:lnTo>
                  <a:pt x="0" y="2271251"/>
                </a:lnTo>
                <a:lnTo>
                  <a:pt x="2920180" y="2271251"/>
                </a:lnTo>
              </a:path>
            </a:pathLst>
          </a:custGeom>
          <a:noFill/>
          <a:ln w="25400">
            <a:solidFill>
              <a:schemeClr val="bg1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kumimoji="1" lang="zh-CN" altLang="en-US" sz="9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3A068B5-591C-837A-B67D-71F7B72EE66F}"/>
              </a:ext>
            </a:extLst>
          </p:cNvPr>
          <p:cNvSpPr txBox="1"/>
          <p:nvPr/>
        </p:nvSpPr>
        <p:spPr>
          <a:xfrm>
            <a:off x="692981" y="1963856"/>
            <a:ext cx="105243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600"/>
            <a:r>
              <a:rPr lang="en-GB" altLang="zh-CN" sz="1400" dirty="0" err="1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dubbo</a:t>
            </a:r>
            <a:r>
              <a:rPr lang="en-GB" altLang="zh-CN" sz="1400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://127.0.0.1:20880</a:t>
            </a:r>
            <a:endParaRPr lang="en-US" altLang="zh-CN" sz="1400" dirty="0">
              <a:solidFill>
                <a:prstClr val="white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defTabSz="228600"/>
            <a:endParaRPr lang="en-GB" altLang="zh-CN" sz="1400" dirty="0">
              <a:solidFill>
                <a:prstClr val="white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defTabSz="228600"/>
            <a:r>
              <a:rPr lang="en-GB" altLang="zh-CN" sz="1400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/</a:t>
            </a:r>
            <a:r>
              <a:rPr lang="en-GB" altLang="zh-CN" sz="1400" dirty="0" err="1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org.apache.dubbo.demo.GreetingService?application</a:t>
            </a:r>
            <a:r>
              <a:rPr lang="en-GB" altLang="zh-CN" sz="1400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=</a:t>
            </a:r>
            <a:r>
              <a:rPr lang="en-GB" altLang="zh-CN" sz="1400" dirty="0" err="1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demo&amp;group</a:t>
            </a:r>
            <a:r>
              <a:rPr lang="en-GB" altLang="zh-CN" sz="1400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=</a:t>
            </a:r>
            <a:r>
              <a:rPr lang="en-GB" altLang="zh-CN" sz="1400" dirty="0" err="1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greeting&amp;version</a:t>
            </a:r>
            <a:r>
              <a:rPr lang="en-GB" altLang="zh-CN" sz="1400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=1.0.0 &amp;methods=hello </a:t>
            </a:r>
          </a:p>
          <a:p>
            <a:pPr defTabSz="228600"/>
            <a:endParaRPr lang="en-GB" altLang="zh-CN" sz="1400" dirty="0">
              <a:solidFill>
                <a:prstClr val="white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defTabSz="228600"/>
            <a:r>
              <a:rPr lang="en-GB" altLang="zh-CN" sz="1400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&amp;timeout=5000&amp;serialization=</a:t>
            </a:r>
            <a:r>
              <a:rPr lang="en-GB" altLang="zh-CN" sz="1400" dirty="0" err="1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json</a:t>
            </a:r>
            <a:endParaRPr lang="en-GB" altLang="zh-CN" sz="1400" dirty="0">
              <a:solidFill>
                <a:prstClr val="white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defTabSz="228600"/>
            <a:endParaRPr lang="en-GB" altLang="zh-CN" sz="1400" dirty="0">
              <a:solidFill>
                <a:prstClr val="white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defTabSz="228600"/>
            <a:r>
              <a:rPr lang="en-GB" altLang="zh-CN" sz="1400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&amp;label1=value1</a:t>
            </a:r>
          </a:p>
          <a:p>
            <a:pPr defTabSz="228600"/>
            <a:endParaRPr kumimoji="1" lang="zh-CN" altLang="en-US" sz="14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29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E6636BC20180234D78A0072836F0B3B062B9B207100DDB20A0D98F39B16C2BA34B43BC38C168AB0122592F0838465CEB921921FAF1D0ABC11BBFC26B7F4E1ADA24FB2EADD526949754C728F767A2439F9FD0E9157C626057A81A5197EE01DCA8DD06229F4E3</a:t>
            </a:r>
          </a:p>
        </p:txBody>
      </p:sp>
      <p:sp>
        <p:nvSpPr>
          <p:cNvPr id="30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E6636BC20180234D78A0072836F0B99012B9B2041CBB0BD0AED9843CB1E92B759B4BB3387161DB0A22092008384687EBAD09218A11D00BB11BBFC253752E1BD324F50EAD8127E48704882AE76E224046D963E4B175990FA048DEA195FADFAC88D9862B9F9E3</a:t>
            </a:r>
          </a:p>
        </p:txBody>
      </p:sp>
      <p:sp>
        <p:nvSpPr>
          <p:cNvPr id="31" name="文本框 3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E6636BC20180234D78A0072836F0BE8092B9B20C1995FBB0AAD98B33B1032B25BB4EBB387163FB0F22C92E08384670EB2809215AC1D0FBA11BBFC2437A1E1FD724F5F8AD632564B7B4FF2ED7684240538A9CE0BE76481F81688BF19F28E95C98DFE620900E3</a:t>
            </a:r>
          </a:p>
        </p:txBody>
      </p:sp>
      <p:sp>
        <p:nvSpPr>
          <p:cNvPr id="32" name="文本框 4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E6636BC20180234D78A0072836F0BC5042B9B2071914ABA0AFD98A36B1312BA09B46B338D169DB042219260838466CEBCA09217A11D0EBD11BBFC21D70AE1BD124F79CADC02084A7F49B2BF76E924D54EB27EF457D2D6E7658AE919C47F25C58DA8624926E3</a:t>
            </a:r>
          </a:p>
        </p:txBody>
      </p:sp>
      <p:sp>
        <p:nvSpPr>
          <p:cNvPr id="33" name="文本框 5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E6636BC20180234D78A0072836F0B1F0B2B9B20C194F3BB0ADD98331B1C62B51CB43B838C16E8B0E22C92408C8468EEBE509210AC1D04BD11BBFC228762E2FD824FCBAAD1124B6E784AF2DE761024E5537DCE27771BF55E7D8EF319F2F7D5C28DEE626942E3</a:t>
            </a:r>
          </a:p>
        </p:txBody>
      </p:sp>
      <p:sp>
        <p:nvSpPr>
          <p:cNvPr id="34" name="文本框 6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E6636BC20180234D78A0072836F0BEC032B9B20719E7ABD0A4D98930B1B12B712B41B8383169AB0722192908C8467AEB500921AA91D06BC11BBFC236721E20D524FF49AD4320F65744DB2EA767924C574BB3E271732605D208AA119547C05C28DCF62D9E0E3</a:t>
            </a:r>
          </a:p>
        </p:txBody>
      </p:sp>
      <p:sp>
        <p:nvSpPr>
          <p:cNvPr id="35" name="文本框 7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BBAAD9C20180234D78A0072836F0B3D0F2B9B20F17062BA0AED98A36B1592BA12B4DB63861636B0F22592308C84635EBDA09217A31D0EBC11BBFC2117CBE2DD124FE92AD4F2776A7040728C7604243DF3CC7E0757D97657F5887C19CEC514C28DAD62A9F4E3</a:t>
            </a:r>
          </a:p>
        </p:txBody>
      </p:sp>
      <p:sp>
        <p:nvSpPr>
          <p:cNvPr id="36" name="文本框 8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BBAAD96301B94B49125E2171A1A062D4C94DDB382D918ED1F8E93BB06143F2D129092979881007386133AB01D141FBACD8408281B5087F78A7F93BBEC330B2A8B641B8B65FB4B3F45A5D56C62FE5D9B873A12FF3BEB7B235512D2507674D74F1DA22C7F894C8CA2CE14516026FC0A97C0F2E945117541F0C89B</a:t>
            </a:r>
          </a:p>
        </p:txBody>
      </p:sp>
      <p:sp>
        <p:nvSpPr>
          <p:cNvPr id="14" name="Rectangle 11"/>
          <p:cNvSpPr/>
          <p:nvPr/>
        </p:nvSpPr>
        <p:spPr>
          <a:xfrm>
            <a:off x="760242" y="4183803"/>
            <a:ext cx="10112591" cy="1685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28600">
              <a:lnSpc>
                <a:spcPct val="150000"/>
              </a:lnSpc>
              <a:defRPr sz="3400" spc="68">
                <a:solidFill>
                  <a:srgbClr val="373D41"/>
                </a:solidFill>
                <a:latin typeface="FZLanTingHei-L-GBK"/>
                <a:ea typeface="FZLanTingHei-L-GBK"/>
                <a:cs typeface="FZLanTingHei-L-GBK"/>
                <a:sym typeface="FZLanTingHei-L-GBK"/>
              </a:defRPr>
            </a:pPr>
            <a:r>
              <a:rPr lang="en-US" altLang="zh-CN" sz="20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Dubbo</a:t>
            </a:r>
            <a:r>
              <a:rPr lang="zh-CN" altLang="en-US" sz="20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 服务治理易用性的秘密</a:t>
            </a:r>
            <a:endParaRPr lang="en-US" altLang="zh-CN" sz="2000" spc="34" dirty="0">
              <a:solidFill>
                <a:prstClr val="white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FZLanTingHei-L-GBK"/>
            </a:endParaRPr>
          </a:p>
          <a:p>
            <a:pPr marL="485775" lvl="1" indent="-257175" defTabSz="228600">
              <a:lnSpc>
                <a:spcPct val="150000"/>
              </a:lnSpc>
              <a:buFont typeface="+mj-lt"/>
              <a:buAutoNum type="arabicPeriod"/>
              <a:defRPr sz="3400" spc="68">
                <a:solidFill>
                  <a:srgbClr val="373D41"/>
                </a:solidFill>
                <a:latin typeface="FZLanTingHei-L-GBK"/>
                <a:ea typeface="FZLanTingHei-L-GBK"/>
                <a:cs typeface="FZLanTingHei-L-GBK"/>
                <a:sym typeface="FZLanTingHei-L-GBK"/>
              </a:defRPr>
            </a:pPr>
            <a:r>
              <a:rPr lang="zh-CN" altLang="en-US" sz="17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地址发现聚合 </a:t>
            </a:r>
            <a:r>
              <a:rPr lang="en-US" altLang="zh-CN" sz="1700" spc="34" dirty="0">
                <a:solidFill>
                  <a:srgbClr val="FF6A00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Key</a:t>
            </a:r>
            <a:r>
              <a:rPr lang="zh-CN" altLang="en-US" sz="1700" spc="34" dirty="0">
                <a:solidFill>
                  <a:srgbClr val="FF6A00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 </a:t>
            </a:r>
            <a:r>
              <a:rPr lang="en-US" altLang="zh-CN" sz="1700" spc="34" dirty="0">
                <a:solidFill>
                  <a:srgbClr val="FF6A00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==</a:t>
            </a:r>
            <a:r>
              <a:rPr lang="zh-CN" altLang="en-US" sz="1700" spc="34" dirty="0">
                <a:solidFill>
                  <a:srgbClr val="FF6A00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 </a:t>
            </a:r>
            <a:r>
              <a:rPr lang="en-US" altLang="zh-CN" sz="1700" spc="34" dirty="0">
                <a:solidFill>
                  <a:srgbClr val="FF6A00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RPC</a:t>
            </a:r>
            <a:r>
              <a:rPr lang="zh-CN" altLang="en-US" sz="1700" spc="34" dirty="0">
                <a:solidFill>
                  <a:srgbClr val="FF6A00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 粒度服务</a:t>
            </a:r>
            <a:endParaRPr lang="en-US" altLang="zh-CN" sz="1700" spc="34" dirty="0">
              <a:solidFill>
                <a:srgbClr val="FF6A00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FZLanTingHei-L-GBK"/>
            </a:endParaRPr>
          </a:p>
          <a:p>
            <a:pPr marL="485775" lvl="1" indent="-257175" defTabSz="228600">
              <a:lnSpc>
                <a:spcPct val="150000"/>
              </a:lnSpc>
              <a:buFont typeface="+mj-lt"/>
              <a:buAutoNum type="arabicPeriod"/>
              <a:defRPr sz="3400" spc="68">
                <a:solidFill>
                  <a:srgbClr val="373D41"/>
                </a:solidFill>
                <a:latin typeface="FZLanTingHei-L-GBK"/>
                <a:ea typeface="FZLanTingHei-L-GBK"/>
                <a:cs typeface="FZLanTingHei-L-GBK"/>
                <a:sym typeface="FZLanTingHei-L-GBK"/>
              </a:defRPr>
            </a:pPr>
            <a:r>
              <a:rPr lang="zh-CN" altLang="en-US" sz="17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注册中心同步的地址包含 </a:t>
            </a:r>
            <a:r>
              <a:rPr lang="zh-CN" altLang="en-US" sz="1700" spc="34" dirty="0">
                <a:solidFill>
                  <a:srgbClr val="FF6A00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地址、元数据与配置</a:t>
            </a:r>
            <a:endParaRPr lang="en-US" altLang="zh-CN" sz="1700" spc="34" dirty="0">
              <a:solidFill>
                <a:srgbClr val="FF6A00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FZLanTingHei-L-GBK"/>
            </a:endParaRPr>
          </a:p>
          <a:p>
            <a:pPr marL="485775" lvl="1" indent="-257175" defTabSz="228600">
              <a:lnSpc>
                <a:spcPct val="150000"/>
              </a:lnSpc>
              <a:buFont typeface="+mj-lt"/>
              <a:buAutoNum type="arabicPeriod"/>
              <a:defRPr sz="3400" spc="68">
                <a:solidFill>
                  <a:srgbClr val="373D41"/>
                </a:solidFill>
                <a:latin typeface="FZLanTingHei-L-GBK"/>
                <a:ea typeface="FZLanTingHei-L-GBK"/>
                <a:cs typeface="FZLanTingHei-L-GBK"/>
                <a:sym typeface="FZLanTingHei-L-GBK"/>
              </a:defRPr>
            </a:pPr>
            <a:r>
              <a:rPr lang="zh-CN" altLang="en-US" sz="17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得益于 </a:t>
            </a:r>
            <a:r>
              <a:rPr lang="en-US" altLang="zh-CN" sz="17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1</a:t>
            </a:r>
            <a:r>
              <a:rPr lang="zh-CN" altLang="en-US" sz="17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 与 </a:t>
            </a:r>
            <a:r>
              <a:rPr lang="en-US" altLang="zh-CN" sz="17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2</a:t>
            </a:r>
            <a:r>
              <a:rPr lang="zh-CN" altLang="en-US" sz="17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，</a:t>
            </a:r>
            <a:r>
              <a:rPr lang="en-US" altLang="zh-CN" sz="17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Dubbo</a:t>
            </a:r>
            <a:r>
              <a:rPr lang="zh-CN" altLang="en-US" sz="17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 可以支持</a:t>
            </a:r>
            <a:r>
              <a:rPr lang="zh-CN" altLang="en-US" sz="1700" spc="34" dirty="0">
                <a:solidFill>
                  <a:srgbClr val="FF6A00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应用、</a:t>
            </a:r>
            <a:r>
              <a:rPr lang="en-US" altLang="zh-CN" sz="1700" spc="34" dirty="0">
                <a:solidFill>
                  <a:srgbClr val="FF6A00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RPC</a:t>
            </a:r>
            <a:r>
              <a:rPr lang="zh-CN" altLang="en-US" sz="1700" spc="34" dirty="0">
                <a:solidFill>
                  <a:srgbClr val="FF6A00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、方法</a:t>
            </a:r>
            <a:r>
              <a:rPr lang="zh-CN" altLang="en-US" sz="17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粒度的服务治理 </a:t>
            </a:r>
            <a:endParaRPr lang="en-US" altLang="zh-CN" sz="1700" spc="34" dirty="0">
              <a:solidFill>
                <a:prstClr val="white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FZLanTingHei-L-GBK"/>
            </a:endParaRPr>
          </a:p>
        </p:txBody>
      </p:sp>
      <p:cxnSp>
        <p:nvCxnSpPr>
          <p:cNvPr id="15" name="Straight Arrow Connector 15"/>
          <p:cNvCxnSpPr/>
          <p:nvPr/>
        </p:nvCxnSpPr>
        <p:spPr>
          <a:xfrm>
            <a:off x="2181484" y="3366864"/>
            <a:ext cx="536596" cy="0"/>
          </a:xfrm>
          <a:prstGeom prst="straightConnector1">
            <a:avLst/>
          </a:prstGeom>
          <a:ln w="127000">
            <a:solidFill>
              <a:srgbClr val="FF6A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855941" y="3239346"/>
            <a:ext cx="1715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28600"/>
            <a:r>
              <a:rPr kumimoji="1" lang="en-US" altLang="zh-CN" sz="1400" dirty="0">
                <a:solidFill>
                  <a:srgbClr val="FF6A00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RPC</a:t>
            </a:r>
            <a:r>
              <a:rPr kumimoji="1" lang="zh-CN" altLang="en-US" sz="1400" dirty="0">
                <a:solidFill>
                  <a:srgbClr val="FF6A00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自定义元数据 </a:t>
            </a:r>
          </a:p>
        </p:txBody>
      </p:sp>
      <p:cxnSp>
        <p:nvCxnSpPr>
          <p:cNvPr id="19" name="Straight Arrow Connector 15"/>
          <p:cNvCxnSpPr/>
          <p:nvPr/>
        </p:nvCxnSpPr>
        <p:spPr>
          <a:xfrm>
            <a:off x="10283618" y="2529344"/>
            <a:ext cx="536596" cy="0"/>
          </a:xfrm>
          <a:prstGeom prst="straightConnector1">
            <a:avLst/>
          </a:prstGeom>
          <a:ln w="127000">
            <a:solidFill>
              <a:srgbClr val="FF6A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0872832" y="239240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28600"/>
            <a:r>
              <a:rPr kumimoji="1" lang="en-US" altLang="zh-CN" sz="1400" dirty="0">
                <a:solidFill>
                  <a:srgbClr val="FF6A00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RPC</a:t>
            </a:r>
            <a:r>
              <a:rPr kumimoji="1" lang="zh-CN" altLang="en-US" sz="1400" dirty="0">
                <a:solidFill>
                  <a:srgbClr val="FF6A00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元数据</a:t>
            </a:r>
            <a:r>
              <a:rPr kumimoji="1" lang="en-US" altLang="zh-CN" sz="1400" dirty="0">
                <a:solidFill>
                  <a:srgbClr val="FF6A00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 </a:t>
            </a:r>
            <a:endParaRPr kumimoji="1" lang="zh-CN" altLang="en-US" sz="1400" dirty="0">
              <a:solidFill>
                <a:srgbClr val="FF6A00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cxnSp>
        <p:nvCxnSpPr>
          <p:cNvPr id="21" name="Straight Arrow Connector 15"/>
          <p:cNvCxnSpPr/>
          <p:nvPr/>
        </p:nvCxnSpPr>
        <p:spPr>
          <a:xfrm>
            <a:off x="3811118" y="2950816"/>
            <a:ext cx="536596" cy="0"/>
          </a:xfrm>
          <a:prstGeom prst="straightConnector1">
            <a:avLst/>
          </a:prstGeom>
          <a:ln w="127000">
            <a:solidFill>
              <a:srgbClr val="FF6A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4442337" y="2833471"/>
            <a:ext cx="1303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28600"/>
            <a:r>
              <a:rPr kumimoji="1" lang="en-US" altLang="zh-CN" sz="1400" dirty="0">
                <a:solidFill>
                  <a:srgbClr val="FF6A00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RPC</a:t>
            </a:r>
            <a:r>
              <a:rPr kumimoji="1" lang="zh-CN" altLang="en-US" sz="1400" dirty="0">
                <a:solidFill>
                  <a:srgbClr val="FF6A00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服务配置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60242" y="1593297"/>
            <a:ext cx="1088270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defTabSz="228600"/>
            <a:r>
              <a:rPr kumimoji="1" lang="en-US" altLang="zh-CN" sz="900" dirty="0">
                <a:solidFill>
                  <a:prstClr val="white"/>
                </a:solidFill>
                <a:latin typeface="微软雅黑"/>
                <a:ea typeface="微软雅黑"/>
              </a:rPr>
              <a:t>Provider</a:t>
            </a:r>
            <a:r>
              <a:rPr kumimoji="1" lang="zh-CN" altLang="en-US" sz="900" dirty="0">
                <a:solidFill>
                  <a:prstClr val="white"/>
                </a:solidFill>
                <a:latin typeface="微软雅黑"/>
                <a:ea typeface="微软雅黑"/>
              </a:rPr>
              <a:t> 地址示例</a:t>
            </a:r>
          </a:p>
        </p:txBody>
      </p:sp>
      <p:cxnSp>
        <p:nvCxnSpPr>
          <p:cNvPr id="25" name="Straight Arrow Connector 15"/>
          <p:cNvCxnSpPr/>
          <p:nvPr/>
        </p:nvCxnSpPr>
        <p:spPr>
          <a:xfrm>
            <a:off x="3018224" y="2083359"/>
            <a:ext cx="536596" cy="0"/>
          </a:xfrm>
          <a:prstGeom prst="straightConnector1">
            <a:avLst/>
          </a:prstGeom>
          <a:ln w="127000">
            <a:solidFill>
              <a:srgbClr val="FF6A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667141" y="1952554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28600"/>
            <a:r>
              <a:rPr kumimoji="1" lang="zh-CN" altLang="en-US" sz="1400" dirty="0">
                <a:solidFill>
                  <a:srgbClr val="FF6A00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实例可访问地址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89094D7A-5B95-39C0-DC8E-C0DBA687F6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650" y="351785"/>
            <a:ext cx="1732943" cy="346588"/>
          </a:xfrm>
          <a:prstGeom prst="rect">
            <a:avLst/>
          </a:prstGeom>
        </p:spPr>
      </p:pic>
      <p:sp>
        <p:nvSpPr>
          <p:cNvPr id="28" name="标题 3">
            <a:extLst>
              <a:ext uri="{FF2B5EF4-FFF2-40B4-BE49-F238E27FC236}">
                <a16:creationId xmlns:a16="http://schemas.microsoft.com/office/drawing/2014/main" id="{2C519763-2935-C964-2FCA-7324E3CE5415}"/>
              </a:ext>
            </a:extLst>
          </p:cNvPr>
          <p:cNvSpPr txBox="1"/>
          <p:nvPr/>
        </p:nvSpPr>
        <p:spPr>
          <a:xfrm>
            <a:off x="428297" y="348246"/>
            <a:ext cx="9299028" cy="353667"/>
          </a:xfrm>
          <a:prstGeom prst="rect">
            <a:avLst/>
          </a:prstGeom>
        </p:spPr>
        <p:txBody>
          <a:bodyPr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defTabSz="914400"/>
            <a:r>
              <a:rPr lang="en" altLang="zh-CN" sz="3000" dirty="0">
                <a:solidFill>
                  <a:prstClr val="white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Dubbo </a:t>
            </a:r>
            <a:r>
              <a:rPr lang="zh-CN" altLang="en-US" sz="3000" dirty="0">
                <a:solidFill>
                  <a:prstClr val="white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接口级服务发现 </a:t>
            </a:r>
            <a:r>
              <a:rPr lang="en-US" altLang="zh-CN" sz="3000" dirty="0">
                <a:solidFill>
                  <a:prstClr val="white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– </a:t>
            </a:r>
            <a:r>
              <a:rPr lang="zh-CN" altLang="en-US" sz="3000" dirty="0">
                <a:solidFill>
                  <a:prstClr val="white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数据与结构</a:t>
            </a:r>
            <a:r>
              <a:rPr lang="en-US" altLang="zh-CN" sz="3000" dirty="0">
                <a:solidFill>
                  <a:prstClr val="white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endParaRPr lang="zh-CN" altLang="en-US" sz="3000" dirty="0">
              <a:solidFill>
                <a:prstClr val="white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C1FC5873-2DD1-6D92-0BCF-1D0E2B5A1C38}"/>
              </a:ext>
            </a:extLst>
          </p:cNvPr>
          <p:cNvSpPr/>
          <p:nvPr/>
        </p:nvSpPr>
        <p:spPr>
          <a:xfrm>
            <a:off x="428297" y="1593297"/>
            <a:ext cx="11530730" cy="2140274"/>
          </a:xfrm>
          <a:prstGeom prst="roundRect">
            <a:avLst>
              <a:gd name="adj" fmla="val 2618"/>
            </a:avLst>
          </a:prstGeom>
          <a:solidFill>
            <a:srgbClr val="00B0F0">
              <a:alpha val="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kumimoji="1" lang="zh-CN" altLang="en-US" sz="9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圆角矩形 42">
            <a:extLst>
              <a:ext uri="{FF2B5EF4-FFF2-40B4-BE49-F238E27FC236}">
                <a16:creationId xmlns:a16="http://schemas.microsoft.com/office/drawing/2014/main" id="{016C1E94-854C-9B64-EDF1-891931A74E37}"/>
              </a:ext>
            </a:extLst>
          </p:cNvPr>
          <p:cNvSpPr/>
          <p:nvPr/>
        </p:nvSpPr>
        <p:spPr>
          <a:xfrm>
            <a:off x="6537688" y="1501324"/>
            <a:ext cx="5082363" cy="4255462"/>
          </a:xfrm>
          <a:prstGeom prst="roundRect">
            <a:avLst>
              <a:gd name="adj" fmla="val 7441"/>
            </a:avLst>
          </a:prstGeom>
          <a:solidFill>
            <a:srgbClr val="00B0F0">
              <a:alpha val="19954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kumimoji="1" lang="zh-CN" altLang="en-US" sz="9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66A106CA-2A85-98AD-29C5-45A32D84072A}"/>
              </a:ext>
            </a:extLst>
          </p:cNvPr>
          <p:cNvSpPr/>
          <p:nvPr/>
        </p:nvSpPr>
        <p:spPr>
          <a:xfrm>
            <a:off x="607071" y="4249073"/>
            <a:ext cx="1660279" cy="633149"/>
          </a:xfrm>
          <a:prstGeom prst="roundRect">
            <a:avLst>
              <a:gd name="adj" fmla="val 547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A822A58E-CFF7-3C77-3B3F-256D6F1365D1}"/>
              </a:ext>
            </a:extLst>
          </p:cNvPr>
          <p:cNvSpPr/>
          <p:nvPr/>
        </p:nvSpPr>
        <p:spPr>
          <a:xfrm>
            <a:off x="4247671" y="4248291"/>
            <a:ext cx="1660279" cy="633149"/>
          </a:xfrm>
          <a:prstGeom prst="roundRect">
            <a:avLst>
              <a:gd name="adj" fmla="val 5473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29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E6636BC20180234D78A0072836F0B3B062B9B207100DDB20A0D98F39B16C2BA34B43BC38C168AB0122592F0838465CEB921921FAF1D0ABC11BBFC26B7F4E1ADA24FB2EADD526949754C728F767A2439F9FD0E9157C626057A81A5197EE01DCA8DD06229F4E3</a:t>
            </a:r>
          </a:p>
        </p:txBody>
      </p:sp>
      <p:sp>
        <p:nvSpPr>
          <p:cNvPr id="30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E6636BC20180234D78A0072836F0B99012B9B2041CBB0BD0AED9843CB1E92B759B4BB3387161DB0A22092008384687EBAD09218A11D00BB11BBFC253752E1BD324F50EAD8127E48704882AE76E224046D963E4B175990FA048DEA195FADFAC88D9862B9F9E3</a:t>
            </a:r>
          </a:p>
        </p:txBody>
      </p:sp>
      <p:sp>
        <p:nvSpPr>
          <p:cNvPr id="31" name="文本框 3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E6636BC20180234D78A0072836F0BE8092B9B20C1995FBB0AAD98B33B1032B25BB4EBB387163FB0F22C92E08384670EB2809215AC1D0FBA11BBFC2437A1E1FD724F5F8AD632564B7B4FF2ED7684240538A9CE0BE76481F81688BF19F28E95C98DFE620900E3</a:t>
            </a:r>
          </a:p>
        </p:txBody>
      </p:sp>
      <p:sp>
        <p:nvSpPr>
          <p:cNvPr id="32" name="文本框 4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E6636BC20180234D78A0072836F0BC5042B9B2071914ABA0AFD98A36B1312BA09B46B338D169DB042219260838466CEBCA09217A11D0EBD11BBFC21D70AE1BD124F79CADC02084A7F49B2BF76E924D54EB27EF457D2D6E7658AE919C47F25C58DA8624926E3</a:t>
            </a:r>
          </a:p>
        </p:txBody>
      </p:sp>
      <p:sp>
        <p:nvSpPr>
          <p:cNvPr id="33" name="文本框 5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E6636BC20180234D78A0072836F0B1F0B2B9B20C194F3BB0ADD98331B1C62B51CB43B838C16E8B0E22C92408C8468EEBE509210AC1D04BD11BBFC228762E2FD824FCBAAD1124B6E784AF2DE761024E5537DCE27771BF55E7D8EF319F2F7D5C28DEE626942E3</a:t>
            </a:r>
          </a:p>
        </p:txBody>
      </p:sp>
      <p:sp>
        <p:nvSpPr>
          <p:cNvPr id="34" name="文本框 6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E6636BC20180234D78A0072836F0BEC032B9B20719E7ABD0A4D98930B1B12B712B41B8383169AB0722192908C8467AEB500921AA91D06BC11BBFC236721E20D524FF49AD4320F65744DB2EA767924C574BB3E271732605D208AA119547C05C28DCF62D9E0E3</a:t>
            </a:r>
          </a:p>
        </p:txBody>
      </p:sp>
      <p:sp>
        <p:nvSpPr>
          <p:cNvPr id="35" name="文本框 7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BBAAD9C20180234D78A0072836F0B3D0F2B9B20F17062BA0AED98A36B1592BA12B4DB63861636B0F22592308C84635EBDA09217A31D0EBC11BBFC2117CBE2DD124FE92AD4F2776A7040728C7604243DF3CC7E0757D97657F5887C19CEC514C28DAD62A9F4E3</a:t>
            </a:r>
          </a:p>
        </p:txBody>
      </p:sp>
      <p:sp>
        <p:nvSpPr>
          <p:cNvPr id="36" name="文本框 8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BBAAD96301B94B49125E2171A1A062D4C94DDB382D918ED1F8E93BB06143F2D129092979881007386133AB01D141FBACD8408281B5087F78A7F93BBEC330B2A8B641B8B65FB4B3F45A5D56C62FE5D9B873A12FF3BEB7B235512D2507674D74F1DA22C7F894C8CA2CE14516026FC0A97C0F2E945117541F0C89B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1796E93-AD3F-9DC6-F05F-885DE56D62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650" y="351785"/>
            <a:ext cx="1732943" cy="346588"/>
          </a:xfrm>
          <a:prstGeom prst="rect">
            <a:avLst/>
          </a:prstGeom>
        </p:spPr>
      </p:pic>
      <p:sp>
        <p:nvSpPr>
          <p:cNvPr id="18" name="标题 3">
            <a:extLst>
              <a:ext uri="{FF2B5EF4-FFF2-40B4-BE49-F238E27FC236}">
                <a16:creationId xmlns:a16="http://schemas.microsoft.com/office/drawing/2014/main" id="{E16D3D7A-AFAA-D210-60A2-4CEF483483D4}"/>
              </a:ext>
            </a:extLst>
          </p:cNvPr>
          <p:cNvSpPr txBox="1"/>
          <p:nvPr/>
        </p:nvSpPr>
        <p:spPr>
          <a:xfrm>
            <a:off x="428297" y="348246"/>
            <a:ext cx="9299028" cy="353667"/>
          </a:xfrm>
          <a:prstGeom prst="rect">
            <a:avLst/>
          </a:prstGeom>
        </p:spPr>
        <p:txBody>
          <a:bodyPr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defTabSz="914400"/>
            <a:r>
              <a:rPr lang="en" altLang="zh-CN" sz="3000" dirty="0">
                <a:solidFill>
                  <a:prstClr val="white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Dubbo </a:t>
            </a:r>
            <a:r>
              <a:rPr lang="zh-CN" altLang="en-US" sz="3000" dirty="0">
                <a:solidFill>
                  <a:prstClr val="white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接口级服务发现 </a:t>
            </a:r>
            <a:r>
              <a:rPr lang="en-US" altLang="zh-CN" sz="3000" dirty="0">
                <a:solidFill>
                  <a:prstClr val="white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– </a:t>
            </a:r>
            <a:r>
              <a:rPr lang="zh-CN" altLang="en-US" sz="3000" dirty="0">
                <a:solidFill>
                  <a:prstClr val="white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易用性的代价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9A02B747-ED08-6E4B-5671-1089477EC269}"/>
              </a:ext>
            </a:extLst>
          </p:cNvPr>
          <p:cNvSpPr/>
          <p:nvPr/>
        </p:nvSpPr>
        <p:spPr>
          <a:xfrm>
            <a:off x="2427371" y="2346246"/>
            <a:ext cx="1660279" cy="633149"/>
          </a:xfrm>
          <a:prstGeom prst="roundRect">
            <a:avLst>
              <a:gd name="adj" fmla="val 547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22" name="Rectangle 48">
            <a:extLst>
              <a:ext uri="{FF2B5EF4-FFF2-40B4-BE49-F238E27FC236}">
                <a16:creationId xmlns:a16="http://schemas.microsoft.com/office/drawing/2014/main" id="{E61D2A07-1AD6-CB89-0532-A79B0EB0D4DE}"/>
              </a:ext>
            </a:extLst>
          </p:cNvPr>
          <p:cNvSpPr/>
          <p:nvPr/>
        </p:nvSpPr>
        <p:spPr>
          <a:xfrm>
            <a:off x="1501590" y="3376414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Notification</a:t>
            </a:r>
          </a:p>
        </p:txBody>
      </p:sp>
      <p:sp>
        <p:nvSpPr>
          <p:cNvPr id="24" name="Rectangle 48">
            <a:extLst>
              <a:ext uri="{FF2B5EF4-FFF2-40B4-BE49-F238E27FC236}">
                <a16:creationId xmlns:a16="http://schemas.microsoft.com/office/drawing/2014/main" id="{1E16D8DC-D26C-FAC9-EE7A-2741A4427C0B}"/>
              </a:ext>
            </a:extLst>
          </p:cNvPr>
          <p:cNvSpPr/>
          <p:nvPr/>
        </p:nvSpPr>
        <p:spPr>
          <a:xfrm>
            <a:off x="3550564" y="3376414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Registration</a:t>
            </a:r>
          </a:p>
        </p:txBody>
      </p:sp>
      <p:sp>
        <p:nvSpPr>
          <p:cNvPr id="25" name="Rectangle 48">
            <a:extLst>
              <a:ext uri="{FF2B5EF4-FFF2-40B4-BE49-F238E27FC236}">
                <a16:creationId xmlns:a16="http://schemas.microsoft.com/office/drawing/2014/main" id="{0FEADAB5-1FAE-8142-569E-D0FB66F089E8}"/>
              </a:ext>
            </a:extLst>
          </p:cNvPr>
          <p:cNvSpPr/>
          <p:nvPr/>
        </p:nvSpPr>
        <p:spPr>
          <a:xfrm>
            <a:off x="2542638" y="4706574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RPC</a:t>
            </a:r>
          </a:p>
        </p:txBody>
      </p:sp>
      <p:sp>
        <p:nvSpPr>
          <p:cNvPr id="27" name="Rectangle 48">
            <a:extLst>
              <a:ext uri="{FF2B5EF4-FFF2-40B4-BE49-F238E27FC236}">
                <a16:creationId xmlns:a16="http://schemas.microsoft.com/office/drawing/2014/main" id="{210E9DA5-9B34-1FB4-B432-5457E0FB9F62}"/>
              </a:ext>
            </a:extLst>
          </p:cNvPr>
          <p:cNvSpPr/>
          <p:nvPr/>
        </p:nvSpPr>
        <p:spPr>
          <a:xfrm>
            <a:off x="722339" y="4352614"/>
            <a:ext cx="1429744" cy="583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5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Dubbo</a:t>
            </a:r>
          </a:p>
          <a:p>
            <a:pPr algn="ctr" defTabSz="228600"/>
            <a:r>
              <a:rPr lang="en-US" sz="15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Consumer</a:t>
            </a:r>
          </a:p>
        </p:txBody>
      </p:sp>
      <p:sp>
        <p:nvSpPr>
          <p:cNvPr id="28" name="Rectangle 48">
            <a:extLst>
              <a:ext uri="{FF2B5EF4-FFF2-40B4-BE49-F238E27FC236}">
                <a16:creationId xmlns:a16="http://schemas.microsoft.com/office/drawing/2014/main" id="{DC1D3794-2862-55AC-3173-0532712396E5}"/>
              </a:ext>
            </a:extLst>
          </p:cNvPr>
          <p:cNvSpPr/>
          <p:nvPr/>
        </p:nvSpPr>
        <p:spPr>
          <a:xfrm>
            <a:off x="4362939" y="4351197"/>
            <a:ext cx="1429744" cy="583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5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Dubbo</a:t>
            </a:r>
          </a:p>
          <a:p>
            <a:pPr algn="ctr" defTabSz="228600"/>
            <a:r>
              <a:rPr lang="en-US" sz="15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Provider</a:t>
            </a:r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7355A316-5C26-2E28-0E65-7335E04BF457}"/>
              </a:ext>
            </a:extLst>
          </p:cNvPr>
          <p:cNvCxnSpPr>
            <a:cxnSpLocks/>
          </p:cNvCxnSpPr>
          <p:nvPr/>
        </p:nvCxnSpPr>
        <p:spPr>
          <a:xfrm>
            <a:off x="2386807" y="4564866"/>
            <a:ext cx="1741406" cy="0"/>
          </a:xfrm>
          <a:prstGeom prst="straightConnector1">
            <a:avLst/>
          </a:prstGeom>
          <a:ln w="12700">
            <a:solidFill>
              <a:schemeClr val="bg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70AE398C-12B6-4DE8-7898-245AEC5877C6}"/>
              </a:ext>
            </a:extLst>
          </p:cNvPr>
          <p:cNvCxnSpPr/>
          <p:nvPr/>
        </p:nvCxnSpPr>
        <p:spPr>
          <a:xfrm flipH="1">
            <a:off x="687356" y="2766305"/>
            <a:ext cx="1624748" cy="1396018"/>
          </a:xfrm>
          <a:prstGeom prst="straightConnector1">
            <a:avLst/>
          </a:prstGeom>
          <a:ln w="127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3B8AB2F7-5401-6E64-F880-A0B0893F07AF}"/>
              </a:ext>
            </a:extLst>
          </p:cNvPr>
          <p:cNvCxnSpPr>
            <a:cxnSpLocks/>
          </p:cNvCxnSpPr>
          <p:nvPr/>
        </p:nvCxnSpPr>
        <p:spPr>
          <a:xfrm>
            <a:off x="4167935" y="2766305"/>
            <a:ext cx="1624748" cy="1396018"/>
          </a:xfrm>
          <a:prstGeom prst="straightConnector1">
            <a:avLst/>
          </a:prstGeom>
          <a:ln w="127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48">
            <a:extLst>
              <a:ext uri="{FF2B5EF4-FFF2-40B4-BE49-F238E27FC236}">
                <a16:creationId xmlns:a16="http://schemas.microsoft.com/office/drawing/2014/main" id="{2C813FF5-B0E3-293B-EFAE-2FF711669791}"/>
              </a:ext>
            </a:extLst>
          </p:cNvPr>
          <p:cNvSpPr/>
          <p:nvPr/>
        </p:nvSpPr>
        <p:spPr>
          <a:xfrm>
            <a:off x="2542638" y="2564813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500" dirty="0" err="1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注册中心</a:t>
            </a:r>
            <a:endParaRPr lang="en-US" sz="15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0FF6C25-5196-4693-4011-D65C8CDF3E33}"/>
              </a:ext>
            </a:extLst>
          </p:cNvPr>
          <p:cNvSpPr txBox="1"/>
          <p:nvPr/>
        </p:nvSpPr>
        <p:spPr>
          <a:xfrm>
            <a:off x="6878974" y="2161736"/>
            <a:ext cx="446245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600"/>
            <a:r>
              <a:rPr kumimoji="1" lang="zh-CN" altLang="en-US" sz="1600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以一个普通的为 </a:t>
            </a:r>
            <a:r>
              <a:rPr kumimoji="1" lang="en-US" altLang="zh-CN" sz="1600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Provider</a:t>
            </a:r>
            <a:r>
              <a:rPr kumimoji="1" lang="zh-CN" altLang="en-US" sz="1600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应用例子，假设</a:t>
            </a:r>
            <a:br>
              <a:rPr kumimoji="1" lang="en-US" altLang="zh-CN" sz="1600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</a:br>
            <a:r>
              <a:rPr kumimoji="1" lang="zh-CN" altLang="en-US" sz="1600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* 有 </a:t>
            </a:r>
            <a:r>
              <a:rPr kumimoji="1" lang="en-US" altLang="zh-CN" sz="1600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10</a:t>
            </a:r>
            <a:r>
              <a:rPr kumimoji="1" lang="zh-CN" altLang="en-US" sz="1600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个 </a:t>
            </a:r>
            <a:r>
              <a:rPr kumimoji="1" lang="en-US" altLang="zh-CN" sz="1600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Service</a:t>
            </a:r>
          </a:p>
          <a:p>
            <a:pPr marL="142875" indent="-142875" defTabSz="228600"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部署在 </a:t>
            </a:r>
            <a:r>
              <a:rPr kumimoji="1" lang="en-US" altLang="zh-CN" sz="1600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100</a:t>
            </a:r>
            <a:r>
              <a:rPr kumimoji="1" lang="zh-CN" altLang="en-US" sz="1600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个实例上</a:t>
            </a:r>
            <a:endParaRPr kumimoji="1" lang="en-US" altLang="zh-CN" sz="1600" dirty="0">
              <a:solidFill>
                <a:prstClr val="white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marL="142875" indent="-142875" defTabSz="228600">
              <a:buFont typeface="Arial" panose="020B0604020202020204" pitchFamily="34" charset="0"/>
              <a:buChar char="•"/>
            </a:pPr>
            <a:endParaRPr kumimoji="1" lang="en-US" altLang="zh-CN" sz="1600" dirty="0">
              <a:solidFill>
                <a:prstClr val="white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defTabSz="228600"/>
            <a:r>
              <a:rPr kumimoji="1" lang="zh-CN" altLang="en-US" sz="1600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则，</a:t>
            </a:r>
            <a:endParaRPr kumimoji="1" lang="en-US" altLang="zh-CN" sz="1600" dirty="0">
              <a:solidFill>
                <a:prstClr val="white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defTabSz="228600"/>
            <a:endParaRPr kumimoji="1" lang="en-US" altLang="zh-CN" sz="1600" dirty="0">
              <a:solidFill>
                <a:prstClr val="white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defTabSz="228600"/>
            <a:r>
              <a:rPr kumimoji="1" lang="zh-CN" altLang="en-US" sz="1600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集群同步的数据量是：</a:t>
            </a:r>
            <a:endParaRPr kumimoji="1" lang="en-US" altLang="zh-CN" sz="1600" dirty="0">
              <a:solidFill>
                <a:prstClr val="white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marL="228600" indent="-228600" defTabSz="228600"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10</a:t>
            </a:r>
            <a:r>
              <a:rPr kumimoji="1" lang="zh-CN" altLang="en-US" sz="1600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* </a:t>
            </a:r>
            <a:r>
              <a:rPr kumimoji="1" lang="en-US" altLang="zh-CN" sz="1600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100</a:t>
            </a:r>
            <a:r>
              <a:rPr kumimoji="1" lang="zh-CN" altLang="en-US" sz="1600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条（地址</a:t>
            </a:r>
            <a:r>
              <a:rPr kumimoji="1" lang="en-US" altLang="zh-CN" sz="1600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+</a:t>
            </a:r>
            <a:r>
              <a:rPr kumimoji="1" lang="zh-CN" altLang="en-US" sz="1600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配置</a:t>
            </a:r>
            <a:r>
              <a:rPr kumimoji="1" lang="en-US" altLang="zh-CN" sz="1600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+</a:t>
            </a:r>
            <a:r>
              <a:rPr kumimoji="1" lang="zh-CN" altLang="en-US" sz="1600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元数据）</a:t>
            </a:r>
            <a:endParaRPr kumimoji="1" lang="en-US" altLang="zh-CN" sz="1600" dirty="0">
              <a:solidFill>
                <a:prstClr val="white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defTabSz="228600"/>
            <a:endParaRPr kumimoji="1" lang="en-US" altLang="zh-CN" sz="1600" dirty="0">
              <a:solidFill>
                <a:prstClr val="white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defTabSz="228600"/>
            <a:r>
              <a:rPr kumimoji="1" lang="zh-CN" altLang="en-US" sz="1600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数据被从两个维度放大：</a:t>
            </a:r>
            <a:endParaRPr kumimoji="1" lang="en-US" altLang="zh-CN" sz="1600" dirty="0">
              <a:solidFill>
                <a:prstClr val="white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marL="228600" indent="-228600" defTabSz="228600"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地址数。</a:t>
            </a:r>
            <a:r>
              <a:rPr kumimoji="1" lang="en-US" altLang="zh-CN" sz="1600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100</a:t>
            </a:r>
            <a:r>
              <a:rPr kumimoji="1" lang="zh-CN" altLang="en-US" sz="1600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条唯一的实例地址，被放大 </a:t>
            </a:r>
            <a:r>
              <a:rPr kumimoji="1" lang="en-US" altLang="zh-CN" sz="1600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10</a:t>
            </a:r>
            <a:r>
              <a:rPr kumimoji="1" lang="zh-CN" altLang="en-US" sz="1600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倍</a:t>
            </a:r>
            <a:endParaRPr kumimoji="1" lang="en-US" altLang="zh-CN" sz="1600" dirty="0">
              <a:solidFill>
                <a:prstClr val="white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marL="228600" indent="-228600" defTabSz="228600"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元数据数。</a:t>
            </a:r>
            <a:r>
              <a:rPr kumimoji="1" lang="en-US" altLang="zh-CN" sz="1600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10</a:t>
            </a:r>
            <a:r>
              <a:rPr kumimoji="1" lang="zh-CN" altLang="en-US" sz="1600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条唯一的元数据，被放大 </a:t>
            </a:r>
            <a:r>
              <a:rPr kumimoji="1" lang="en-US" altLang="zh-CN" sz="1600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100</a:t>
            </a:r>
            <a:r>
              <a:rPr kumimoji="1" lang="zh-CN" altLang="en-US" sz="1600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倍</a:t>
            </a:r>
            <a:endParaRPr kumimoji="1" lang="en-US" altLang="zh-CN" sz="1600" dirty="0">
              <a:solidFill>
                <a:prstClr val="white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defTabSz="228600"/>
            <a:endParaRPr kumimoji="1" lang="en-US" altLang="zh-CN" sz="1600" dirty="0">
              <a:solidFill>
                <a:prstClr val="white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1AF515D-CF46-98BD-78A8-9513C85C951F}"/>
              </a:ext>
            </a:extLst>
          </p:cNvPr>
          <p:cNvSpPr txBox="1"/>
          <p:nvPr/>
        </p:nvSpPr>
        <p:spPr>
          <a:xfrm>
            <a:off x="2093729" y="1276046"/>
            <a:ext cx="2988634" cy="899092"/>
          </a:xfrm>
          <a:prstGeom prst="rect">
            <a:avLst/>
          </a:prstGeom>
          <a:noFill/>
        </p:spPr>
        <p:txBody>
          <a:bodyPr wrap="square" lIns="45720" tIns="22860" rIns="45720" bIns="22860" rtlCol="0">
            <a:spAutoFit/>
          </a:bodyPr>
          <a:lstStyle/>
          <a:p>
            <a:pPr defTabSz="228600">
              <a:lnSpc>
                <a:spcPct val="130000"/>
              </a:lnSpc>
            </a:pPr>
            <a:r>
              <a:rPr lang="zh-CN" altLang="en-US" sz="16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接口*地址 的数据量膨胀 </a:t>
            </a:r>
            <a:endParaRPr lang="en-US" altLang="zh-CN" sz="1600" dirty="0">
              <a:solidFill>
                <a:prstClr val="white"/>
              </a:solidFill>
              <a:latin typeface="Alibaba PuHuiTi 2.0 65 Medium" pitchFamily="18" charset="-122"/>
              <a:ea typeface="Alibaba PuHuiTi 2.0 65 Medium" pitchFamily="18" charset="-122"/>
              <a:cs typeface="Alibaba PuHuiTi 2.0 65 Medium" pitchFamily="18" charset="-122"/>
            </a:endParaRPr>
          </a:p>
          <a:p>
            <a:pPr defTabSz="228600">
              <a:lnSpc>
                <a:spcPct val="130000"/>
              </a:lnSpc>
            </a:pPr>
            <a:r>
              <a:rPr lang="en-US" altLang="zh-CN" sz="14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•</a:t>
            </a:r>
            <a:r>
              <a:rPr lang="zh-CN" altLang="en-US" sz="14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  注册中心容量达到瓶颈       </a:t>
            </a:r>
            <a:endParaRPr lang="en-US" altLang="zh-CN" sz="1400" dirty="0">
              <a:solidFill>
                <a:prstClr val="white"/>
              </a:solidFill>
              <a:latin typeface="Alibaba PuHuiTi 2.0 65 Medium" pitchFamily="18" charset="-122"/>
              <a:ea typeface="Alibaba PuHuiTi 2.0 65 Medium" pitchFamily="18" charset="-122"/>
              <a:cs typeface="Alibaba PuHuiTi 2.0 65 Medium" pitchFamily="18" charset="-122"/>
            </a:endParaRPr>
          </a:p>
          <a:p>
            <a:pPr defTabSz="228600">
              <a:lnSpc>
                <a:spcPct val="130000"/>
              </a:lnSpc>
            </a:pPr>
            <a:r>
              <a:rPr lang="zh-CN" altLang="en-US" sz="14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•</a:t>
            </a:r>
            <a:r>
              <a:rPr lang="zh-CN" altLang="en-US" sz="14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  推送效率明显下降</a:t>
            </a:r>
            <a:endParaRPr lang="en-US" altLang="zh-CN" sz="1400" dirty="0">
              <a:solidFill>
                <a:prstClr val="white"/>
              </a:solidFill>
              <a:latin typeface="Alibaba PuHuiTi 2.0 65 Medium" pitchFamily="18" charset="-122"/>
              <a:ea typeface="Alibaba PuHuiTi 2.0 65 Medium" pitchFamily="18" charset="-122"/>
              <a:cs typeface="Alibaba PuHuiTi 2.0 65 Medium" pitchFamily="18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25A87D2D-870E-B683-9EF9-3F603935B201}"/>
              </a:ext>
            </a:extLst>
          </p:cNvPr>
          <p:cNvSpPr txBox="1"/>
          <p:nvPr/>
        </p:nvSpPr>
        <p:spPr>
          <a:xfrm>
            <a:off x="512334" y="5114468"/>
            <a:ext cx="2234851" cy="579005"/>
          </a:xfrm>
          <a:prstGeom prst="rect">
            <a:avLst/>
          </a:prstGeom>
          <a:noFill/>
        </p:spPr>
        <p:txBody>
          <a:bodyPr wrap="square" lIns="45720" tIns="22860" rIns="45720" bIns="22860" rtlCol="0">
            <a:spAutoFit/>
          </a:bodyPr>
          <a:lstStyle/>
          <a:p>
            <a:pPr defTabSz="228600">
              <a:lnSpc>
                <a:spcPct val="130000"/>
              </a:lnSpc>
            </a:pPr>
            <a:r>
              <a:rPr lang="en-US" altLang="zh-CN" sz="14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•</a:t>
            </a:r>
            <a:r>
              <a:rPr lang="zh-CN" altLang="en-US" sz="14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  框架常驻内存超 </a:t>
            </a:r>
            <a:r>
              <a:rPr lang="en-US" altLang="zh-CN" sz="14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50% </a:t>
            </a:r>
          </a:p>
          <a:p>
            <a:pPr defTabSz="228600">
              <a:lnSpc>
                <a:spcPct val="130000"/>
              </a:lnSpc>
            </a:pPr>
            <a:r>
              <a:rPr lang="en-US" altLang="zh-CN" sz="14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•</a:t>
            </a:r>
            <a:r>
              <a:rPr lang="zh-CN" altLang="en-US" sz="14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  </a:t>
            </a:r>
            <a:r>
              <a:rPr lang="en-US" altLang="zh-CN" sz="1400" dirty="0" err="1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cpu</a:t>
            </a:r>
            <a:r>
              <a:rPr lang="zh-CN" altLang="en-US" sz="14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等计算资源占用率高</a:t>
            </a:r>
            <a:endParaRPr lang="en-US" altLang="zh-CN" sz="1400" dirty="0">
              <a:solidFill>
                <a:prstClr val="white"/>
              </a:solidFill>
              <a:latin typeface="Alibaba PuHuiTi 2.0 65 Medium" pitchFamily="18" charset="-122"/>
              <a:ea typeface="Alibaba PuHuiTi 2.0 65 Medium" pitchFamily="18" charset="-122"/>
              <a:cs typeface="Alibaba PuHuiTi 2.0 65 Medium" pitchFamily="18" charset="-122"/>
            </a:endParaRPr>
          </a:p>
        </p:txBody>
      </p:sp>
      <p:sp>
        <p:nvSpPr>
          <p:cNvPr id="8" name="直角上箭头 7">
            <a:extLst>
              <a:ext uri="{FF2B5EF4-FFF2-40B4-BE49-F238E27FC236}">
                <a16:creationId xmlns:a16="http://schemas.microsoft.com/office/drawing/2014/main" id="{8C367FC3-C428-4AF4-9ADD-6704EFE52522}"/>
              </a:ext>
            </a:extLst>
          </p:cNvPr>
          <p:cNvSpPr/>
          <p:nvPr/>
        </p:nvSpPr>
        <p:spPr>
          <a:xfrm rot="5400000">
            <a:off x="5534174" y="4495268"/>
            <a:ext cx="365253" cy="1461976"/>
          </a:xfrm>
          <a:prstGeom prst="bentUpArrow">
            <a:avLst>
              <a:gd name="adj1" fmla="val 25000"/>
              <a:gd name="adj2" fmla="val 28753"/>
              <a:gd name="adj3" fmla="val 25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kumimoji="1" lang="zh-CN" altLang="en-US" sz="9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E6636BC20180234D78A0072836F0B3B062B9B207100DDB20A0D98F39B16C2BA34B43BC38C168AB0122592F0838465CEB921921FAF1D0ABC11BBFC26B7F4E1ADA24FB2EADD526949754C728F767A2439F9FD0E9157C626057A81A5197EE01DCA8DD06229F4E3</a:t>
            </a:r>
          </a:p>
        </p:txBody>
      </p:sp>
      <p:sp>
        <p:nvSpPr>
          <p:cNvPr id="30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E6636BC20180234D78A0072836F0B99012B9B2041CBB0BD0AED9843CB1E92B759B4BB3387161DB0A22092008384687EBAD09218A11D00BB11BBFC253752E1BD324F50EAD8127E48704882AE76E224046D963E4B175990FA048DEA195FADFAC88D9862B9F9E3</a:t>
            </a:r>
          </a:p>
        </p:txBody>
      </p:sp>
      <p:sp>
        <p:nvSpPr>
          <p:cNvPr id="31" name="文本框 3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E6636BC20180234D78A0072836F0BE8092B9B20C1995FBB0AAD98B33B1032B25BB4EBB387163FB0F22C92E08384670EB2809215AC1D0FBA11BBFC2437A1E1FD724F5F8AD632564B7B4FF2ED7684240538A9CE0BE76481F81688BF19F28E95C98DFE620900E3</a:t>
            </a:r>
          </a:p>
        </p:txBody>
      </p:sp>
      <p:sp>
        <p:nvSpPr>
          <p:cNvPr id="32" name="文本框 4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E6636BC20180234D78A0072836F0BC5042B9B2071914ABA0AFD98A36B1312BA09B46B338D169DB042219260838466CEBCA09217A11D0EBD11BBFC21D70AE1BD124F79CADC02084A7F49B2BF76E924D54EB27EF457D2D6E7658AE919C47F25C58DA8624926E3</a:t>
            </a:r>
          </a:p>
        </p:txBody>
      </p:sp>
      <p:sp>
        <p:nvSpPr>
          <p:cNvPr id="33" name="文本框 5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E6636BC20180234D78A0072836F0B1F0B2B9B20C194F3BB0ADD98331B1C62B51CB43B838C16E8B0E22C92408C8468EEBE509210AC1D04BD11BBFC228762E2FD824FCBAAD1124B6E784AF2DE761024E5537DCE27771BF55E7D8EF319F2F7D5C28DEE626942E3</a:t>
            </a:r>
          </a:p>
        </p:txBody>
      </p:sp>
      <p:sp>
        <p:nvSpPr>
          <p:cNvPr id="34" name="文本框 6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E6636BC20180234D78A0072836F0BEC032B9B20719E7ABD0A4D98930B1B12B712B41B8383169AB0722192908C8467AEB500921AA91D06BC11BBFC236721E20D524FF49AD4320F65744DB2EA767924C574BB3E271732605D208AA119547C05C28DCF62D9E0E3</a:t>
            </a:r>
          </a:p>
        </p:txBody>
      </p:sp>
      <p:sp>
        <p:nvSpPr>
          <p:cNvPr id="35" name="文本框 7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BBAAD9C20180234D78A0072836F0B3D0F2B9B20F17062BA0AED98A36B1592BA12B4DB63861636B0F22592308C84635EBDA09217A31D0EBC11BBFC2117CBE2DD124FE92AD4F2776A7040728C7604243DF3CC7E0757D97657F5887C19CEC514C28DAD62A9F4E3</a:t>
            </a:r>
          </a:p>
        </p:txBody>
      </p:sp>
      <p:sp>
        <p:nvSpPr>
          <p:cNvPr id="36" name="文本框 8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BBAAD96301B94B49125E2171A1A062D4C94DDB382D918ED1F8E93BB06143F2D129092979881007386133AB01D141FBACD8408281B5087F78A7F93BBEC330B2A8B641B8B65FB4B3F45A5D56C62FE5D9B873A12FF3BEB7B235512D2507674D74F1DA22C7F894C8CA2CE14516026FC0A97C0F2E945117541F0C89B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BD2D71E-5929-BAED-B853-033960CAF6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650" y="351785"/>
            <a:ext cx="1732943" cy="346588"/>
          </a:xfrm>
          <a:prstGeom prst="rect">
            <a:avLst/>
          </a:prstGeom>
        </p:spPr>
      </p:pic>
      <p:sp>
        <p:nvSpPr>
          <p:cNvPr id="17" name="标题 3">
            <a:extLst>
              <a:ext uri="{FF2B5EF4-FFF2-40B4-BE49-F238E27FC236}">
                <a16:creationId xmlns:a16="http://schemas.microsoft.com/office/drawing/2014/main" id="{22165533-0B3A-FAD8-A638-E0F2888917BE}"/>
              </a:ext>
            </a:extLst>
          </p:cNvPr>
          <p:cNvSpPr txBox="1"/>
          <p:nvPr/>
        </p:nvSpPr>
        <p:spPr>
          <a:xfrm>
            <a:off x="428297" y="348246"/>
            <a:ext cx="9299028" cy="353667"/>
          </a:xfrm>
          <a:prstGeom prst="rect">
            <a:avLst/>
          </a:prstGeom>
        </p:spPr>
        <p:txBody>
          <a:bodyPr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defTabSz="914400"/>
            <a:r>
              <a:rPr lang="zh-CN" altLang="en-US" sz="3000" dirty="0">
                <a:solidFill>
                  <a:prstClr val="white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适应云原生、更大规模集群的服务发现模型？</a:t>
            </a:r>
          </a:p>
        </p:txBody>
      </p:sp>
      <p:sp>
        <p:nvSpPr>
          <p:cNvPr id="19" name="Rectangle 48">
            <a:extLst>
              <a:ext uri="{FF2B5EF4-FFF2-40B4-BE49-F238E27FC236}">
                <a16:creationId xmlns:a16="http://schemas.microsoft.com/office/drawing/2014/main" id="{51A0F2E4-4F7D-38FA-E843-C78FD90C7092}"/>
              </a:ext>
            </a:extLst>
          </p:cNvPr>
          <p:cNvSpPr/>
          <p:nvPr/>
        </p:nvSpPr>
        <p:spPr>
          <a:xfrm>
            <a:off x="5381128" y="1902973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500" dirty="0" err="1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注册中心</a:t>
            </a:r>
            <a:endParaRPr lang="en-US" sz="15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525523E9-EF6E-ECCF-381B-91ECFA68D177}"/>
              </a:ext>
            </a:extLst>
          </p:cNvPr>
          <p:cNvSpPr/>
          <p:nvPr/>
        </p:nvSpPr>
        <p:spPr>
          <a:xfrm>
            <a:off x="5265861" y="1684406"/>
            <a:ext cx="1660279" cy="633149"/>
          </a:xfrm>
          <a:prstGeom prst="roundRect">
            <a:avLst>
              <a:gd name="adj" fmla="val 5473"/>
            </a:avLst>
          </a:prstGeom>
          <a:solidFill>
            <a:schemeClr val="bg1">
              <a:alpha val="1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21" name="Rectangle 48">
            <a:extLst>
              <a:ext uri="{FF2B5EF4-FFF2-40B4-BE49-F238E27FC236}">
                <a16:creationId xmlns:a16="http://schemas.microsoft.com/office/drawing/2014/main" id="{B411E16C-B136-D89E-C8E5-A724FE028AFF}"/>
              </a:ext>
            </a:extLst>
          </p:cNvPr>
          <p:cNvSpPr/>
          <p:nvPr/>
        </p:nvSpPr>
        <p:spPr>
          <a:xfrm>
            <a:off x="2967789" y="2513083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Notification</a:t>
            </a:r>
          </a:p>
        </p:txBody>
      </p:sp>
      <p:sp>
        <p:nvSpPr>
          <p:cNvPr id="22" name="Rectangle 48">
            <a:extLst>
              <a:ext uri="{FF2B5EF4-FFF2-40B4-BE49-F238E27FC236}">
                <a16:creationId xmlns:a16="http://schemas.microsoft.com/office/drawing/2014/main" id="{B21FCAEE-D2DD-6523-51A0-88D80B6C3D61}"/>
              </a:ext>
            </a:extLst>
          </p:cNvPr>
          <p:cNvSpPr/>
          <p:nvPr/>
        </p:nvSpPr>
        <p:spPr>
          <a:xfrm>
            <a:off x="7794468" y="2513083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Registration</a:t>
            </a:r>
          </a:p>
        </p:txBody>
      </p:sp>
      <p:sp>
        <p:nvSpPr>
          <p:cNvPr id="23" name="Rectangle 48">
            <a:extLst>
              <a:ext uri="{FF2B5EF4-FFF2-40B4-BE49-F238E27FC236}">
                <a16:creationId xmlns:a16="http://schemas.microsoft.com/office/drawing/2014/main" id="{D9FD6F22-F04D-86F6-7BC4-28FCD22142E9}"/>
              </a:ext>
            </a:extLst>
          </p:cNvPr>
          <p:cNvSpPr/>
          <p:nvPr/>
        </p:nvSpPr>
        <p:spPr>
          <a:xfrm>
            <a:off x="5381128" y="4044734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RPC</a:t>
            </a:r>
          </a:p>
        </p:txBody>
      </p:sp>
      <p:sp>
        <p:nvSpPr>
          <p:cNvPr id="24" name="Rectangle 48">
            <a:extLst>
              <a:ext uri="{FF2B5EF4-FFF2-40B4-BE49-F238E27FC236}">
                <a16:creationId xmlns:a16="http://schemas.microsoft.com/office/drawing/2014/main" id="{D0761F4C-3B83-6F9B-51C1-9FAC99CE8C2E}"/>
              </a:ext>
            </a:extLst>
          </p:cNvPr>
          <p:cNvSpPr/>
          <p:nvPr/>
        </p:nvSpPr>
        <p:spPr>
          <a:xfrm>
            <a:off x="2967789" y="3690774"/>
            <a:ext cx="1429744" cy="583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5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Dubbo</a:t>
            </a:r>
          </a:p>
          <a:p>
            <a:pPr algn="ctr" defTabSz="228600"/>
            <a:r>
              <a:rPr lang="en-US" sz="15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Consumer</a:t>
            </a:r>
          </a:p>
        </p:txBody>
      </p:sp>
      <p:sp>
        <p:nvSpPr>
          <p:cNvPr id="25" name="Rectangle 48">
            <a:extLst>
              <a:ext uri="{FF2B5EF4-FFF2-40B4-BE49-F238E27FC236}">
                <a16:creationId xmlns:a16="http://schemas.microsoft.com/office/drawing/2014/main" id="{F04ED0B4-3215-3CF7-466C-ABC34FF42C7E}"/>
              </a:ext>
            </a:extLst>
          </p:cNvPr>
          <p:cNvSpPr/>
          <p:nvPr/>
        </p:nvSpPr>
        <p:spPr>
          <a:xfrm>
            <a:off x="7794468" y="3689357"/>
            <a:ext cx="1429744" cy="583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5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Dubbo</a:t>
            </a:r>
          </a:p>
          <a:p>
            <a:pPr algn="ctr" defTabSz="228600"/>
            <a:r>
              <a:rPr lang="en-US" sz="15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Provider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CB3BD9AE-9869-1788-E9C6-52A270F637E7}"/>
              </a:ext>
            </a:extLst>
          </p:cNvPr>
          <p:cNvSpPr/>
          <p:nvPr/>
        </p:nvSpPr>
        <p:spPr>
          <a:xfrm>
            <a:off x="2852522" y="3587233"/>
            <a:ext cx="1660279" cy="633149"/>
          </a:xfrm>
          <a:prstGeom prst="roundRect">
            <a:avLst>
              <a:gd name="adj" fmla="val 5473"/>
            </a:avLst>
          </a:prstGeom>
          <a:solidFill>
            <a:schemeClr val="bg1">
              <a:alpha val="1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3B4793D1-D3FE-97D2-6628-006CBA643642}"/>
              </a:ext>
            </a:extLst>
          </p:cNvPr>
          <p:cNvSpPr/>
          <p:nvPr/>
        </p:nvSpPr>
        <p:spPr>
          <a:xfrm>
            <a:off x="7679201" y="3586451"/>
            <a:ext cx="1660279" cy="633149"/>
          </a:xfrm>
          <a:prstGeom prst="roundRect">
            <a:avLst>
              <a:gd name="adj" fmla="val 5473"/>
            </a:avLst>
          </a:prstGeom>
          <a:solidFill>
            <a:schemeClr val="bg1">
              <a:alpha val="1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C510E8CD-9F58-4AD0-BCAA-06EF58D9613F}"/>
              </a:ext>
            </a:extLst>
          </p:cNvPr>
          <p:cNvCxnSpPr/>
          <p:nvPr/>
        </p:nvCxnSpPr>
        <p:spPr>
          <a:xfrm>
            <a:off x="4628067" y="3903026"/>
            <a:ext cx="2935867" cy="0"/>
          </a:xfrm>
          <a:prstGeom prst="straightConnector1">
            <a:avLst/>
          </a:prstGeom>
          <a:ln w="12700">
            <a:solidFill>
              <a:schemeClr val="bg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F91686DD-9D2E-93D7-8E77-2F179D671167}"/>
              </a:ext>
            </a:extLst>
          </p:cNvPr>
          <p:cNvCxnSpPr/>
          <p:nvPr/>
        </p:nvCxnSpPr>
        <p:spPr>
          <a:xfrm flipH="1">
            <a:off x="3525846" y="2019701"/>
            <a:ext cx="1624748" cy="1396018"/>
          </a:xfrm>
          <a:prstGeom prst="straightConnector1">
            <a:avLst/>
          </a:prstGeom>
          <a:ln w="127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F47EE0D0-C505-3559-0AED-1CD6817AB1D2}"/>
              </a:ext>
            </a:extLst>
          </p:cNvPr>
          <p:cNvCxnSpPr>
            <a:cxnSpLocks/>
          </p:cNvCxnSpPr>
          <p:nvPr/>
        </p:nvCxnSpPr>
        <p:spPr>
          <a:xfrm>
            <a:off x="7041406" y="2019701"/>
            <a:ext cx="1624748" cy="1396018"/>
          </a:xfrm>
          <a:prstGeom prst="straightConnector1">
            <a:avLst/>
          </a:prstGeom>
          <a:ln w="127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11">
            <a:extLst>
              <a:ext uri="{FF2B5EF4-FFF2-40B4-BE49-F238E27FC236}">
                <a16:creationId xmlns:a16="http://schemas.microsoft.com/office/drawing/2014/main" id="{4840B8AD-3316-7DD3-3D9D-C5B7C1031CB1}"/>
              </a:ext>
            </a:extLst>
          </p:cNvPr>
          <p:cNvSpPr/>
          <p:nvPr/>
        </p:nvSpPr>
        <p:spPr>
          <a:xfrm>
            <a:off x="1164098" y="5057571"/>
            <a:ext cx="10208107" cy="1422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28600">
              <a:lnSpc>
                <a:spcPct val="150000"/>
              </a:lnSpc>
              <a:defRPr sz="3400" spc="68">
                <a:solidFill>
                  <a:srgbClr val="373D41"/>
                </a:solidFill>
                <a:latin typeface="FZLanTingHei-L-GBK"/>
                <a:ea typeface="FZLanTingHei-L-GBK"/>
                <a:cs typeface="FZLanTingHei-L-GBK"/>
                <a:sym typeface="FZLanTingHei-L-GBK"/>
              </a:defRPr>
            </a:pPr>
            <a:r>
              <a:rPr lang="zh-CN" altLang="en-US" sz="20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如何重新组织数据（地址、</a:t>
            </a:r>
            <a:r>
              <a:rPr lang="en-US" altLang="zh-CN" sz="20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RPC</a:t>
            </a:r>
            <a:r>
              <a:rPr lang="zh-CN" altLang="en-US" sz="20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 元数据、</a:t>
            </a:r>
            <a:r>
              <a:rPr lang="en-US" altLang="zh-CN" sz="20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RPC</a:t>
            </a:r>
            <a:r>
              <a:rPr lang="zh-CN" altLang="en-US" sz="20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 配置），避免冗余数据的出现？</a:t>
            </a:r>
            <a:endParaRPr lang="en-US" altLang="zh-CN" sz="2000" spc="34" dirty="0">
              <a:solidFill>
                <a:prstClr val="white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FZLanTingHei-L-GBK"/>
            </a:endParaRPr>
          </a:p>
          <a:p>
            <a:pPr defTabSz="228600">
              <a:lnSpc>
                <a:spcPct val="150000"/>
              </a:lnSpc>
              <a:defRPr sz="3400" spc="68">
                <a:solidFill>
                  <a:srgbClr val="373D41"/>
                </a:solidFill>
                <a:latin typeface="FZLanTingHei-L-GBK"/>
                <a:ea typeface="FZLanTingHei-L-GBK"/>
                <a:cs typeface="FZLanTingHei-L-GBK"/>
                <a:sym typeface="FZLanTingHei-L-GBK"/>
              </a:defRPr>
            </a:pPr>
            <a:r>
              <a:rPr lang="zh-CN" altLang="en-US" sz="20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如何在保留易用性的同时，在地址发现层面（注册中心数据格式）与其他微服务体系打通？</a:t>
            </a:r>
            <a:endParaRPr lang="en-US" altLang="zh-CN" sz="2000" spc="34" dirty="0">
              <a:solidFill>
                <a:prstClr val="white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FZLanTingHei-L-GB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圆角矩形 47">
            <a:extLst>
              <a:ext uri="{FF2B5EF4-FFF2-40B4-BE49-F238E27FC236}">
                <a16:creationId xmlns:a16="http://schemas.microsoft.com/office/drawing/2014/main" id="{259E3D49-94A5-872D-FF44-44A2F75BDBB7}"/>
              </a:ext>
            </a:extLst>
          </p:cNvPr>
          <p:cNvSpPr/>
          <p:nvPr/>
        </p:nvSpPr>
        <p:spPr>
          <a:xfrm>
            <a:off x="428297" y="1593297"/>
            <a:ext cx="11530730" cy="2140274"/>
          </a:xfrm>
          <a:prstGeom prst="roundRect">
            <a:avLst>
              <a:gd name="adj" fmla="val 2618"/>
            </a:avLst>
          </a:prstGeom>
          <a:solidFill>
            <a:srgbClr val="00B0F0">
              <a:alpha val="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kumimoji="1"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29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E6636BC20180234D78A0072836F0B3B062B9B207100DDB20A0D98F39B16C2BA34B43BC38C168AB0122592F0838465CEB921921FAF1D0ABC11BBFC26B7F4E1ADA24FB2EADD526949754C728F767A2439F9FD0E9157C626057A81A5197EE01DCA8DD06229F4E3</a:t>
            </a:r>
          </a:p>
        </p:txBody>
      </p:sp>
      <p:sp>
        <p:nvSpPr>
          <p:cNvPr id="30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E6636BC20180234D78A0072836F0B99012B9B2041CBB0BD0AED9843CB1E92B759B4BB3387161DB0A22092008384687EBAD09218A11D00BB11BBFC253752E1BD324F50EAD8127E48704882AE76E224046D963E4B175990FA048DEA195FADFAC88D9862B9F9E3</a:t>
            </a:r>
          </a:p>
        </p:txBody>
      </p:sp>
      <p:sp>
        <p:nvSpPr>
          <p:cNvPr id="31" name="文本框 3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E6636BC20180234D78A0072836F0BE8092B9B20C1995FBB0AAD98B33B1032B25BB4EBB387163FB0F22C92E08384670EB2809215AC1D0FBA11BBFC2437A1E1FD724F5F8AD632564B7B4FF2ED7684240538A9CE0BE76481F81688BF19F28E95C98DFE620900E3</a:t>
            </a:r>
          </a:p>
        </p:txBody>
      </p:sp>
      <p:sp>
        <p:nvSpPr>
          <p:cNvPr id="32" name="文本框 4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E6636BC20180234D78A0072836F0BC5042B9B2071914ABA0AFD98A36B1312BA09B46B338D169DB042219260838466CEBCA09217A11D0EBD11BBFC21D70AE1BD124F79CADC02084A7F49B2BF76E924D54EB27EF457D2D6E7658AE919C47F25C58DA8624926E3</a:t>
            </a:r>
          </a:p>
        </p:txBody>
      </p:sp>
      <p:sp>
        <p:nvSpPr>
          <p:cNvPr id="33" name="文本框 5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E6636BC20180234D78A0072836F0B1F0B2B9B20C194F3BB0ADD98331B1C62B51CB43B838C16E8B0E22C92408C8468EEBE509210AC1D04BD11BBFC228762E2FD824FCBAAD1124B6E784AF2DE761024E5537DCE27771BF55E7D8EF319F2F7D5C28DEE626942E3</a:t>
            </a:r>
          </a:p>
        </p:txBody>
      </p:sp>
      <p:sp>
        <p:nvSpPr>
          <p:cNvPr id="34" name="文本框 6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E6636BC20180234D78A0072836F0BEC032B9B20719E7ABD0A4D98930B1B12B712B41B8383169AB0722192908C8467AEB500921AA91D06BC11BBFC236721E20D524FF49AD4320F65744DB2EA767924C574BB3E271732605D208AA119547C05C28DCF62D9E0E3</a:t>
            </a:r>
          </a:p>
        </p:txBody>
      </p:sp>
      <p:sp>
        <p:nvSpPr>
          <p:cNvPr id="35" name="文本框 7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BBAAD9C20180234D78A0072836F0B3D0F2B9B20F17062BA0AED98A36B1592BA12B4DB63861636B0F22592308C84635EBDA09217A31D0EBC11BBFC2117CBE2DD124FE92AD4F2776A7040728C7604243DF3CC7E0757D97657F5887C19CEC514C28DAD62A9F4E3</a:t>
            </a:r>
          </a:p>
        </p:txBody>
      </p:sp>
      <p:sp>
        <p:nvSpPr>
          <p:cNvPr id="36" name="文本框 8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BBAAD96301B94B49125E2171A1A062D4C94DDB382D918ED1F8E93BB06143F2D129092979881007386133AB01D141FBACD8408281B5087F78A7F93BBEC330B2A8B641B8B65FB4B3F45A5D56C62FE5D9B873A12FF3BEB7B235512D2507674D74F1DA22C7F894C8CA2CE14516026FC0A97C0F2E945117541F0C89B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8878AB60-ED3D-193C-5079-E9665A4FE7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650" y="351785"/>
            <a:ext cx="1732943" cy="346588"/>
          </a:xfrm>
          <a:prstGeom prst="rect">
            <a:avLst/>
          </a:prstGeom>
        </p:spPr>
      </p:pic>
      <p:sp>
        <p:nvSpPr>
          <p:cNvPr id="28" name="标题 3">
            <a:extLst>
              <a:ext uri="{FF2B5EF4-FFF2-40B4-BE49-F238E27FC236}">
                <a16:creationId xmlns:a16="http://schemas.microsoft.com/office/drawing/2014/main" id="{C21C4C86-15AE-BACD-5BE8-C674E5570301}"/>
              </a:ext>
            </a:extLst>
          </p:cNvPr>
          <p:cNvSpPr txBox="1"/>
          <p:nvPr/>
        </p:nvSpPr>
        <p:spPr>
          <a:xfrm>
            <a:off x="428297" y="348246"/>
            <a:ext cx="9299028" cy="353667"/>
          </a:xfrm>
          <a:prstGeom prst="rect">
            <a:avLst/>
          </a:prstGeom>
        </p:spPr>
        <p:txBody>
          <a:bodyPr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defTabSz="914400"/>
            <a:r>
              <a:rPr lang="en" altLang="zh-CN" sz="3000" dirty="0">
                <a:solidFill>
                  <a:prstClr val="white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Dubbo3 </a:t>
            </a:r>
            <a:r>
              <a:rPr lang="zh-CN" altLang="en-US" sz="3000" dirty="0">
                <a:solidFill>
                  <a:prstClr val="white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应用级服务发现 </a:t>
            </a:r>
            <a:r>
              <a:rPr lang="en-US" altLang="zh-CN" sz="3000" dirty="0">
                <a:solidFill>
                  <a:prstClr val="white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– </a:t>
            </a:r>
            <a:r>
              <a:rPr lang="zh-CN" altLang="en-US" sz="3000" dirty="0">
                <a:solidFill>
                  <a:prstClr val="white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基本原理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CE72A91-11A6-30A2-3F21-1B827C768801}"/>
              </a:ext>
            </a:extLst>
          </p:cNvPr>
          <p:cNvSpPr txBox="1"/>
          <p:nvPr/>
        </p:nvSpPr>
        <p:spPr>
          <a:xfrm>
            <a:off x="692981" y="1963856"/>
            <a:ext cx="105243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600"/>
            <a:r>
              <a:rPr lang="en-GB" altLang="zh-CN" sz="1400" dirty="0" err="1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dubbo</a:t>
            </a:r>
            <a:r>
              <a:rPr lang="en-GB" altLang="zh-CN" sz="1400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://127.0.0.1:20880</a:t>
            </a:r>
            <a:endParaRPr lang="en-US" altLang="zh-CN" sz="1400" dirty="0">
              <a:solidFill>
                <a:prstClr val="white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defTabSz="228600"/>
            <a:endParaRPr lang="en-GB" altLang="zh-CN" sz="1400" dirty="0">
              <a:solidFill>
                <a:prstClr val="white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defTabSz="228600"/>
            <a:r>
              <a:rPr lang="en-GB" altLang="zh-CN" sz="1400" strike="sngStrike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/</a:t>
            </a:r>
            <a:r>
              <a:rPr lang="en-GB" altLang="zh-CN" sz="1400" strike="sngStrike" dirty="0" err="1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org.apache.dubbo.demo.GreetingService?application</a:t>
            </a:r>
            <a:r>
              <a:rPr lang="en-GB" altLang="zh-CN" sz="1400" strike="sngStrike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=</a:t>
            </a:r>
            <a:r>
              <a:rPr lang="en-GB" altLang="zh-CN" sz="1400" strike="sngStrike" dirty="0" err="1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demo&amp;group</a:t>
            </a:r>
            <a:r>
              <a:rPr lang="en-GB" altLang="zh-CN" sz="1400" strike="sngStrike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=</a:t>
            </a:r>
            <a:r>
              <a:rPr lang="en-GB" altLang="zh-CN" sz="1400" strike="sngStrike" dirty="0" err="1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greeting&amp;version</a:t>
            </a:r>
            <a:r>
              <a:rPr lang="en-GB" altLang="zh-CN" sz="1400" strike="sngStrike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=1.0.0 &amp;methods=hello </a:t>
            </a:r>
          </a:p>
          <a:p>
            <a:pPr defTabSz="228600"/>
            <a:endParaRPr lang="en-GB" altLang="zh-CN" sz="1400" strike="sngStrike" dirty="0">
              <a:solidFill>
                <a:prstClr val="white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defTabSz="228600"/>
            <a:r>
              <a:rPr lang="en-GB" altLang="zh-CN" sz="1400" strike="sngStrike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&amp;timeout=5000&amp;serialization=</a:t>
            </a:r>
            <a:r>
              <a:rPr lang="en-GB" altLang="zh-CN" sz="1400" strike="sngStrike" dirty="0" err="1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json</a:t>
            </a:r>
            <a:endParaRPr lang="en-GB" altLang="zh-CN" sz="1400" strike="sngStrike" dirty="0">
              <a:solidFill>
                <a:prstClr val="white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defTabSz="228600"/>
            <a:endParaRPr lang="en-GB" altLang="zh-CN" sz="1400" strike="sngStrike" dirty="0">
              <a:solidFill>
                <a:prstClr val="white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defTabSz="228600"/>
            <a:r>
              <a:rPr lang="en-GB" altLang="zh-CN" sz="1400" strike="sngStrike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&amp;label1=value1</a:t>
            </a:r>
          </a:p>
          <a:p>
            <a:pPr defTabSz="228600"/>
            <a:endParaRPr kumimoji="1" lang="zh-CN" altLang="en-US" sz="14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cxnSp>
        <p:nvCxnSpPr>
          <p:cNvPr id="38" name="Straight Arrow Connector 15">
            <a:extLst>
              <a:ext uri="{FF2B5EF4-FFF2-40B4-BE49-F238E27FC236}">
                <a16:creationId xmlns:a16="http://schemas.microsoft.com/office/drawing/2014/main" id="{72E2F92C-6CF5-59FD-BCA0-65E40CFA64C3}"/>
              </a:ext>
            </a:extLst>
          </p:cNvPr>
          <p:cNvCxnSpPr/>
          <p:nvPr/>
        </p:nvCxnSpPr>
        <p:spPr>
          <a:xfrm>
            <a:off x="2181484" y="3366864"/>
            <a:ext cx="536596" cy="0"/>
          </a:xfrm>
          <a:prstGeom prst="straightConnector1">
            <a:avLst/>
          </a:prstGeom>
          <a:ln w="127000">
            <a:solidFill>
              <a:srgbClr val="FF6A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2ADEC0DD-8C69-C762-C8A3-3F35AC602D75}"/>
              </a:ext>
            </a:extLst>
          </p:cNvPr>
          <p:cNvSpPr txBox="1"/>
          <p:nvPr/>
        </p:nvSpPr>
        <p:spPr>
          <a:xfrm>
            <a:off x="2855941" y="3239346"/>
            <a:ext cx="1715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28600"/>
            <a:r>
              <a:rPr kumimoji="1" lang="en-US" altLang="zh-CN" sz="1400" strike="sngStrike" dirty="0">
                <a:solidFill>
                  <a:srgbClr val="FF6A00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RPC</a:t>
            </a:r>
            <a:r>
              <a:rPr kumimoji="1" lang="zh-CN" altLang="en-US" sz="1400" strike="sngStrike" dirty="0">
                <a:solidFill>
                  <a:srgbClr val="FF6A00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自定义元数据 </a:t>
            </a:r>
          </a:p>
        </p:txBody>
      </p:sp>
      <p:cxnSp>
        <p:nvCxnSpPr>
          <p:cNvPr id="40" name="Straight Arrow Connector 15">
            <a:extLst>
              <a:ext uri="{FF2B5EF4-FFF2-40B4-BE49-F238E27FC236}">
                <a16:creationId xmlns:a16="http://schemas.microsoft.com/office/drawing/2014/main" id="{C0297E89-BCB1-5BB6-BE68-910ADDB3DA8D}"/>
              </a:ext>
            </a:extLst>
          </p:cNvPr>
          <p:cNvCxnSpPr/>
          <p:nvPr/>
        </p:nvCxnSpPr>
        <p:spPr>
          <a:xfrm>
            <a:off x="10283618" y="2529344"/>
            <a:ext cx="536596" cy="0"/>
          </a:xfrm>
          <a:prstGeom prst="straightConnector1">
            <a:avLst/>
          </a:prstGeom>
          <a:ln w="127000">
            <a:solidFill>
              <a:srgbClr val="FF6A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829DB3FB-4482-F7EB-CFC4-EAC3ADA290FB}"/>
              </a:ext>
            </a:extLst>
          </p:cNvPr>
          <p:cNvSpPr txBox="1"/>
          <p:nvPr/>
        </p:nvSpPr>
        <p:spPr>
          <a:xfrm>
            <a:off x="10872832" y="239240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28600"/>
            <a:r>
              <a:rPr kumimoji="1" lang="en-US" altLang="zh-CN" sz="1400" strike="sngStrike" dirty="0">
                <a:solidFill>
                  <a:srgbClr val="FF6A00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RPC</a:t>
            </a:r>
            <a:r>
              <a:rPr kumimoji="1" lang="zh-CN" altLang="en-US" sz="1400" strike="sngStrike" dirty="0">
                <a:solidFill>
                  <a:srgbClr val="FF6A00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元数据</a:t>
            </a:r>
            <a:r>
              <a:rPr kumimoji="1" lang="en-US" altLang="zh-CN" sz="1400" strike="sngStrike" dirty="0">
                <a:solidFill>
                  <a:srgbClr val="FF6A00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 </a:t>
            </a:r>
            <a:endParaRPr kumimoji="1" lang="zh-CN" altLang="en-US" sz="1400" strike="sngStrike" dirty="0">
              <a:solidFill>
                <a:srgbClr val="FF6A00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cxnSp>
        <p:nvCxnSpPr>
          <p:cNvPr id="43" name="Straight Arrow Connector 15">
            <a:extLst>
              <a:ext uri="{FF2B5EF4-FFF2-40B4-BE49-F238E27FC236}">
                <a16:creationId xmlns:a16="http://schemas.microsoft.com/office/drawing/2014/main" id="{DF62B660-7DAE-53B0-BC6E-ED9C586EE613}"/>
              </a:ext>
            </a:extLst>
          </p:cNvPr>
          <p:cNvCxnSpPr/>
          <p:nvPr/>
        </p:nvCxnSpPr>
        <p:spPr>
          <a:xfrm>
            <a:off x="3811118" y="2950816"/>
            <a:ext cx="536596" cy="0"/>
          </a:xfrm>
          <a:prstGeom prst="straightConnector1">
            <a:avLst/>
          </a:prstGeom>
          <a:ln w="127000">
            <a:solidFill>
              <a:srgbClr val="FF6A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82D99306-B7A4-B9E7-0219-B6252C945A3C}"/>
              </a:ext>
            </a:extLst>
          </p:cNvPr>
          <p:cNvSpPr txBox="1"/>
          <p:nvPr/>
        </p:nvSpPr>
        <p:spPr>
          <a:xfrm>
            <a:off x="4442337" y="2833471"/>
            <a:ext cx="1303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28600"/>
            <a:r>
              <a:rPr kumimoji="1" lang="en-US" altLang="zh-CN" sz="1400" strike="sngStrike" dirty="0">
                <a:solidFill>
                  <a:srgbClr val="FF6A00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RPC</a:t>
            </a:r>
            <a:r>
              <a:rPr kumimoji="1" lang="zh-CN" altLang="en-US" sz="1400" strike="sngStrike" dirty="0">
                <a:solidFill>
                  <a:srgbClr val="FF6A00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服务配置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61F2609-F5D9-2E01-A7CE-01E4C87E28D3}"/>
              </a:ext>
            </a:extLst>
          </p:cNvPr>
          <p:cNvSpPr txBox="1"/>
          <p:nvPr/>
        </p:nvSpPr>
        <p:spPr>
          <a:xfrm>
            <a:off x="760242" y="1593297"/>
            <a:ext cx="1088270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defTabSz="228600"/>
            <a:r>
              <a:rPr kumimoji="1" lang="en-US" altLang="zh-CN" sz="900" dirty="0">
                <a:solidFill>
                  <a:prstClr val="white"/>
                </a:solidFill>
                <a:latin typeface="微软雅黑"/>
                <a:ea typeface="微软雅黑"/>
              </a:rPr>
              <a:t>Provider</a:t>
            </a:r>
            <a:r>
              <a:rPr kumimoji="1" lang="zh-CN" altLang="en-US" sz="900" dirty="0">
                <a:solidFill>
                  <a:prstClr val="white"/>
                </a:solidFill>
                <a:latin typeface="微软雅黑"/>
                <a:ea typeface="微软雅黑"/>
              </a:rPr>
              <a:t> 地址示例</a:t>
            </a:r>
          </a:p>
        </p:txBody>
      </p:sp>
      <p:cxnSp>
        <p:nvCxnSpPr>
          <p:cNvPr id="46" name="Straight Arrow Connector 15">
            <a:extLst>
              <a:ext uri="{FF2B5EF4-FFF2-40B4-BE49-F238E27FC236}">
                <a16:creationId xmlns:a16="http://schemas.microsoft.com/office/drawing/2014/main" id="{4E1F6120-D82F-87CF-D97A-554AD479E152}"/>
              </a:ext>
            </a:extLst>
          </p:cNvPr>
          <p:cNvCxnSpPr/>
          <p:nvPr/>
        </p:nvCxnSpPr>
        <p:spPr>
          <a:xfrm>
            <a:off x="3018224" y="2083359"/>
            <a:ext cx="536596" cy="0"/>
          </a:xfrm>
          <a:prstGeom prst="straightConnector1">
            <a:avLst/>
          </a:prstGeom>
          <a:ln w="127000">
            <a:solidFill>
              <a:srgbClr val="FF6A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57625382-FFAC-2A35-DA5A-7D8A9F2C46C1}"/>
              </a:ext>
            </a:extLst>
          </p:cNvPr>
          <p:cNvSpPr txBox="1"/>
          <p:nvPr/>
        </p:nvSpPr>
        <p:spPr>
          <a:xfrm>
            <a:off x="3667141" y="1952554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28600"/>
            <a:r>
              <a:rPr kumimoji="1" lang="zh-CN" altLang="en-US" sz="1400" dirty="0">
                <a:solidFill>
                  <a:srgbClr val="FF6A00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实例可访问地址</a:t>
            </a:r>
          </a:p>
        </p:txBody>
      </p:sp>
      <p:sp>
        <p:nvSpPr>
          <p:cNvPr id="49" name="Rectangle 11">
            <a:extLst>
              <a:ext uri="{FF2B5EF4-FFF2-40B4-BE49-F238E27FC236}">
                <a16:creationId xmlns:a16="http://schemas.microsoft.com/office/drawing/2014/main" id="{86191D8D-0D55-B162-D2AF-752AE4A8A64E}"/>
              </a:ext>
            </a:extLst>
          </p:cNvPr>
          <p:cNvSpPr/>
          <p:nvPr/>
        </p:nvSpPr>
        <p:spPr>
          <a:xfrm>
            <a:off x="760242" y="4370571"/>
            <a:ext cx="9299028" cy="1685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28600">
              <a:lnSpc>
                <a:spcPct val="150000"/>
              </a:lnSpc>
              <a:defRPr sz="3400" spc="68">
                <a:solidFill>
                  <a:srgbClr val="373D41"/>
                </a:solidFill>
                <a:latin typeface="FZLanTingHei-L-GBK"/>
                <a:ea typeface="FZLanTingHei-L-GBK"/>
                <a:cs typeface="FZLanTingHei-L-GBK"/>
                <a:sym typeface="FZLanTingHei-L-GBK"/>
              </a:defRPr>
            </a:pPr>
            <a:r>
              <a:rPr lang="zh-CN" altLang="en-US" sz="20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应用级服务发现思路</a:t>
            </a:r>
            <a:endParaRPr lang="en-US" altLang="zh-CN" sz="2000" spc="34" dirty="0">
              <a:solidFill>
                <a:prstClr val="white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FZLanTingHei-L-GBK"/>
            </a:endParaRPr>
          </a:p>
          <a:p>
            <a:pPr marL="485775" lvl="1" indent="-257175" defTabSz="228600">
              <a:lnSpc>
                <a:spcPct val="150000"/>
              </a:lnSpc>
              <a:buFont typeface="+mj-lt"/>
              <a:buAutoNum type="arabicPeriod"/>
              <a:defRPr sz="3400" spc="68">
                <a:solidFill>
                  <a:srgbClr val="373D41"/>
                </a:solidFill>
                <a:latin typeface="FZLanTingHei-L-GBK"/>
                <a:ea typeface="FZLanTingHei-L-GBK"/>
                <a:cs typeface="FZLanTingHei-L-GBK"/>
                <a:sym typeface="FZLanTingHei-L-GBK"/>
              </a:defRPr>
            </a:pPr>
            <a:r>
              <a:rPr lang="zh-CN" altLang="en-US" sz="17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地址发现聚合 </a:t>
            </a:r>
            <a:r>
              <a:rPr lang="en-US" altLang="zh-CN" sz="1700" spc="34" dirty="0">
                <a:solidFill>
                  <a:srgbClr val="FF6A00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Key</a:t>
            </a:r>
            <a:r>
              <a:rPr lang="zh-CN" altLang="en-US" sz="1700" spc="34" dirty="0">
                <a:solidFill>
                  <a:srgbClr val="FF6A00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 </a:t>
            </a:r>
            <a:r>
              <a:rPr lang="en-US" altLang="zh-CN" sz="1700" spc="34" dirty="0">
                <a:solidFill>
                  <a:srgbClr val="FF6A00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==</a:t>
            </a:r>
            <a:r>
              <a:rPr lang="zh-CN" altLang="en-US" sz="1700" spc="34" dirty="0">
                <a:solidFill>
                  <a:srgbClr val="FF6A00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 应用名</a:t>
            </a:r>
            <a:endParaRPr lang="en-US" altLang="zh-CN" sz="1700" spc="34" dirty="0">
              <a:solidFill>
                <a:srgbClr val="FF6A00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FZLanTingHei-L-GBK"/>
            </a:endParaRPr>
          </a:p>
          <a:p>
            <a:pPr marL="485775" lvl="1" indent="-257175" defTabSz="228600">
              <a:lnSpc>
                <a:spcPct val="150000"/>
              </a:lnSpc>
              <a:buFont typeface="+mj-lt"/>
              <a:buAutoNum type="arabicPeriod"/>
              <a:defRPr sz="3400" spc="68">
                <a:solidFill>
                  <a:srgbClr val="373D41"/>
                </a:solidFill>
                <a:latin typeface="FZLanTingHei-L-GBK"/>
                <a:ea typeface="FZLanTingHei-L-GBK"/>
                <a:cs typeface="FZLanTingHei-L-GBK"/>
                <a:sym typeface="FZLanTingHei-L-GBK"/>
              </a:defRPr>
            </a:pPr>
            <a:r>
              <a:rPr lang="zh-CN" altLang="en-US" sz="17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注册中心同步内容仅包含 </a:t>
            </a:r>
            <a:r>
              <a:rPr lang="zh-CN" altLang="en-US" sz="1700" spc="34" dirty="0">
                <a:solidFill>
                  <a:srgbClr val="FF6A00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地址（个别 </a:t>
            </a:r>
            <a:r>
              <a:rPr lang="en-US" altLang="zh-CN" sz="1700" spc="34" dirty="0">
                <a:solidFill>
                  <a:srgbClr val="FF6A00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IP</a:t>
            </a:r>
            <a:r>
              <a:rPr lang="zh-CN" altLang="en-US" sz="1700" spc="34" dirty="0">
                <a:solidFill>
                  <a:srgbClr val="FF6A00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 级元数据）</a:t>
            </a:r>
            <a:endParaRPr lang="en-US" altLang="zh-CN" sz="1700" spc="34" dirty="0">
              <a:solidFill>
                <a:srgbClr val="FF6A00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FZLanTingHei-L-GBK"/>
            </a:endParaRPr>
          </a:p>
          <a:p>
            <a:pPr marL="485775" lvl="1" indent="-257175" defTabSz="228600">
              <a:lnSpc>
                <a:spcPct val="150000"/>
              </a:lnSpc>
              <a:buFont typeface="+mj-lt"/>
              <a:buAutoNum type="arabicPeriod"/>
              <a:defRPr sz="3400" spc="68">
                <a:solidFill>
                  <a:srgbClr val="373D41"/>
                </a:solidFill>
                <a:latin typeface="FZLanTingHei-L-GBK"/>
                <a:ea typeface="FZLanTingHei-L-GBK"/>
                <a:cs typeface="FZLanTingHei-L-GBK"/>
                <a:sym typeface="FZLanTingHei-L-GBK"/>
              </a:defRPr>
            </a:pPr>
            <a:r>
              <a:rPr lang="en-US" altLang="zh-CN" sz="17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RPC</a:t>
            </a:r>
            <a:r>
              <a:rPr lang="zh-CN" altLang="en-US" sz="17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 元数据完全不关心（类似 </a:t>
            </a:r>
            <a:r>
              <a:rPr lang="en-US" altLang="zh-CN" sz="1700" spc="34" dirty="0" err="1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gRPC</a:t>
            </a:r>
            <a:r>
              <a:rPr lang="zh-CN" altLang="en-US" sz="17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、</a:t>
            </a:r>
            <a:r>
              <a:rPr lang="en-US" altLang="zh-CN" sz="1700" spc="34" dirty="0" err="1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SpringCloud</a:t>
            </a:r>
            <a:r>
              <a:rPr lang="zh-CN" altLang="en-US" sz="17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 等编程层面约定）</a:t>
            </a:r>
            <a:endParaRPr lang="en-US" altLang="zh-CN" sz="1700" spc="34" dirty="0">
              <a:solidFill>
                <a:prstClr val="white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FZLanTingHei-L-GBK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圆角矩形 91">
            <a:extLst>
              <a:ext uri="{FF2B5EF4-FFF2-40B4-BE49-F238E27FC236}">
                <a16:creationId xmlns:a16="http://schemas.microsoft.com/office/drawing/2014/main" id="{262D017F-D217-01CC-DD11-85CC5B299C7D}"/>
              </a:ext>
            </a:extLst>
          </p:cNvPr>
          <p:cNvSpPr/>
          <p:nvPr/>
        </p:nvSpPr>
        <p:spPr>
          <a:xfrm>
            <a:off x="4322990" y="3622220"/>
            <a:ext cx="7716803" cy="3020627"/>
          </a:xfrm>
          <a:prstGeom prst="roundRect">
            <a:avLst>
              <a:gd name="adj" fmla="val 7441"/>
            </a:avLst>
          </a:prstGeom>
          <a:solidFill>
            <a:srgbClr val="00B0F0">
              <a:alpha val="19954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kumimoji="1" lang="zh-CN" altLang="en-US" sz="9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29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E6636BC20180234D78A0072836F0B3B062B9B207100DDB20A0D98F39B16C2BA34B43BC38C168AB0122592F0838465CEB921921FAF1D0ABC11BBFC26B7F4E1ADA24FB2EADD526949754C728F767A2439F9FD0E9157C626057A81A5197EE01DCA8DD06229F4E3</a:t>
            </a:r>
          </a:p>
        </p:txBody>
      </p:sp>
      <p:sp>
        <p:nvSpPr>
          <p:cNvPr id="30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E6636BC20180234D78A0072836F0B99012B9B2041CBB0BD0AED9843CB1E92B759B4BB3387161DB0A22092008384687EBAD09218A11D00BB11BBFC253752E1BD324F50EAD8127E48704882AE76E224046D963E4B175990FA048DEA195FADFAC88D9862B9F9E3</a:t>
            </a:r>
          </a:p>
        </p:txBody>
      </p:sp>
      <p:sp>
        <p:nvSpPr>
          <p:cNvPr id="31" name="文本框 3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E6636BC20180234D78A0072836F0BE8092B9B20C1995FBB0AAD98B33B1032B25BB4EBB387163FB0F22C92E08384670EB2809215AC1D0FBA11BBFC2437A1E1FD724F5F8AD632564B7B4FF2ED7684240538A9CE0BE76481F81688BF19F28E95C98DFE620900E3</a:t>
            </a:r>
          </a:p>
        </p:txBody>
      </p:sp>
      <p:sp>
        <p:nvSpPr>
          <p:cNvPr id="32" name="文本框 4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E6636BC20180234D78A0072836F0BC5042B9B2071914ABA0AFD98A36B1312BA09B46B338D169DB042219260838466CEBCA09217A11D0EBD11BBFC21D70AE1BD124F79CADC02084A7F49B2BF76E924D54EB27EF457D2D6E7658AE919C47F25C58DA8624926E3</a:t>
            </a:r>
          </a:p>
        </p:txBody>
      </p:sp>
      <p:sp>
        <p:nvSpPr>
          <p:cNvPr id="33" name="文本框 5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E6636BC20180234D78A0072836F0B1F0B2B9B20C194F3BB0ADD98331B1C62B51CB43B838C16E8B0E22C92408C8468EEBE509210AC1D04BD11BBFC228762E2FD824FCBAAD1124B6E784AF2DE761024E5537DCE27771BF55E7D8EF319F2F7D5C28DEE626942E3</a:t>
            </a:r>
          </a:p>
        </p:txBody>
      </p:sp>
      <p:sp>
        <p:nvSpPr>
          <p:cNvPr id="34" name="文本框 6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E6636BC20180234D78A0072836F0BEC032B9B20719E7ABD0A4D98930B1B12B712B41B8383169AB0722192908C8467AEB500921AA91D06BC11BBFC236721E20D524FF49AD4320F65744DB2EA767924C574BB3E271732605D208AA119547C05C28DCF62D9E0E3</a:t>
            </a:r>
          </a:p>
        </p:txBody>
      </p:sp>
      <p:sp>
        <p:nvSpPr>
          <p:cNvPr id="35" name="文本框 7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BBAAD9C20180234D78A0072836F0B3D0F2B9B20F17062BA0AED98A36B1592BA12B4DB63861636B0F22592308C84635EBDA09217A31D0EBC11BBFC2117CBE2DD124FE92AD4F2776A7040728C7604243DF3CC7E0757D97657F5887C19CEC514C28DAD62A9F4E3</a:t>
            </a:r>
          </a:p>
        </p:txBody>
      </p:sp>
      <p:sp>
        <p:nvSpPr>
          <p:cNvPr id="36" name="文本框 8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BBAAD96301B94B49125E2171A1A062D4C94DDB382D918ED1F8E93BB06143F2D129092979881007386133AB01D141FBACD8408281B5087F78A7F93BBEC330B2A8B641B8B65FB4B3F45A5D56C62FE5D9B873A12FF3BEB7B235512D2507674D74F1DA22C7F894C8CA2CE14516026FC0A97C0F2E945117541F0C89B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579B7BD5-822A-4306-C85F-736FFA9540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650" y="351785"/>
            <a:ext cx="1732943" cy="346588"/>
          </a:xfrm>
          <a:prstGeom prst="rect">
            <a:avLst/>
          </a:prstGeom>
        </p:spPr>
      </p:pic>
      <p:sp>
        <p:nvSpPr>
          <p:cNvPr id="26" name="标题 3">
            <a:extLst>
              <a:ext uri="{FF2B5EF4-FFF2-40B4-BE49-F238E27FC236}">
                <a16:creationId xmlns:a16="http://schemas.microsoft.com/office/drawing/2014/main" id="{79C8AB63-5849-E4E8-0731-FCF8A696225B}"/>
              </a:ext>
            </a:extLst>
          </p:cNvPr>
          <p:cNvSpPr txBox="1"/>
          <p:nvPr/>
        </p:nvSpPr>
        <p:spPr>
          <a:xfrm>
            <a:off x="428297" y="348246"/>
            <a:ext cx="9299028" cy="353667"/>
          </a:xfrm>
          <a:prstGeom prst="rect">
            <a:avLst/>
          </a:prstGeom>
        </p:spPr>
        <p:txBody>
          <a:bodyPr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defTabSz="914400"/>
            <a:r>
              <a:rPr lang="en" altLang="zh-CN" sz="3000" b="0" dirty="0">
                <a:solidFill>
                  <a:prstClr val="white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Dubbo3 </a:t>
            </a:r>
            <a:r>
              <a:rPr lang="zh-CN" altLang="en-US" sz="3000" b="0" dirty="0">
                <a:solidFill>
                  <a:prstClr val="white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应用级服务发现 </a:t>
            </a:r>
            <a:r>
              <a:rPr lang="en-US" altLang="zh-CN" sz="3000" b="0" dirty="0">
                <a:solidFill>
                  <a:prstClr val="white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– </a:t>
            </a:r>
            <a:r>
              <a:rPr lang="zh-CN" altLang="en-US" sz="3000" b="0" dirty="0">
                <a:solidFill>
                  <a:prstClr val="white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注册中心数据结构</a:t>
            </a:r>
          </a:p>
        </p:txBody>
      </p:sp>
      <p:sp>
        <p:nvSpPr>
          <p:cNvPr id="27" name="Rectangle 48">
            <a:extLst>
              <a:ext uri="{FF2B5EF4-FFF2-40B4-BE49-F238E27FC236}">
                <a16:creationId xmlns:a16="http://schemas.microsoft.com/office/drawing/2014/main" id="{F9C05789-086F-C302-BCE1-E9B0263D8064}"/>
              </a:ext>
            </a:extLst>
          </p:cNvPr>
          <p:cNvSpPr/>
          <p:nvPr/>
        </p:nvSpPr>
        <p:spPr>
          <a:xfrm>
            <a:off x="1398459" y="2801261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200" dirty="0" err="1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注册中心</a:t>
            </a:r>
            <a:endParaRPr lang="en-US" sz="12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E06F4566-6372-192C-6581-036F780763F9}"/>
              </a:ext>
            </a:extLst>
          </p:cNvPr>
          <p:cNvSpPr/>
          <p:nvPr/>
        </p:nvSpPr>
        <p:spPr>
          <a:xfrm>
            <a:off x="1565894" y="2725173"/>
            <a:ext cx="1094874" cy="353667"/>
          </a:xfrm>
          <a:prstGeom prst="roundRect">
            <a:avLst>
              <a:gd name="adj" fmla="val 5473"/>
            </a:avLst>
          </a:prstGeom>
          <a:solidFill>
            <a:schemeClr val="bg1">
              <a:alpha val="1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6A0208F7-D640-3783-47FE-58584B77B5F8}"/>
              </a:ext>
            </a:extLst>
          </p:cNvPr>
          <p:cNvSpPr/>
          <p:nvPr/>
        </p:nvSpPr>
        <p:spPr>
          <a:xfrm>
            <a:off x="577303" y="3523267"/>
            <a:ext cx="1094874" cy="583326"/>
          </a:xfrm>
          <a:prstGeom prst="roundRect">
            <a:avLst>
              <a:gd name="adj" fmla="val 5473"/>
            </a:avLst>
          </a:prstGeom>
          <a:solidFill>
            <a:schemeClr val="bg1">
              <a:alpha val="1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38" name="Rectangle 48">
            <a:extLst>
              <a:ext uri="{FF2B5EF4-FFF2-40B4-BE49-F238E27FC236}">
                <a16:creationId xmlns:a16="http://schemas.microsoft.com/office/drawing/2014/main" id="{8D717635-041E-FCD6-125D-9791A523AACD}"/>
              </a:ext>
            </a:extLst>
          </p:cNvPr>
          <p:cNvSpPr/>
          <p:nvPr/>
        </p:nvSpPr>
        <p:spPr>
          <a:xfrm>
            <a:off x="467014" y="3623515"/>
            <a:ext cx="1315453" cy="3828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Dubbo</a:t>
            </a:r>
          </a:p>
          <a:p>
            <a:pPr algn="ctr" defTabSz="228600"/>
            <a:r>
              <a: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Consumer</a:t>
            </a:r>
          </a:p>
        </p:txBody>
      </p:sp>
      <p:sp>
        <p:nvSpPr>
          <p:cNvPr id="39" name="Rectangle 48">
            <a:extLst>
              <a:ext uri="{FF2B5EF4-FFF2-40B4-BE49-F238E27FC236}">
                <a16:creationId xmlns:a16="http://schemas.microsoft.com/office/drawing/2014/main" id="{9C2C2DD9-21D5-81A2-54E1-43F075791FDB}"/>
              </a:ext>
            </a:extLst>
          </p:cNvPr>
          <p:cNvSpPr/>
          <p:nvPr/>
        </p:nvSpPr>
        <p:spPr>
          <a:xfrm>
            <a:off x="2387049" y="3623418"/>
            <a:ext cx="1429744" cy="583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Dubbo</a:t>
            </a:r>
          </a:p>
          <a:p>
            <a:pPr algn="ctr" defTabSz="228600"/>
            <a:r>
              <a: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Provider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B1433054-7091-4E85-A4A5-8C609E1AE19E}"/>
              </a:ext>
            </a:extLst>
          </p:cNvPr>
          <p:cNvSpPr/>
          <p:nvPr/>
        </p:nvSpPr>
        <p:spPr>
          <a:xfrm>
            <a:off x="2554484" y="3523267"/>
            <a:ext cx="1094874" cy="583326"/>
          </a:xfrm>
          <a:prstGeom prst="roundRect">
            <a:avLst>
              <a:gd name="adj" fmla="val 5473"/>
            </a:avLst>
          </a:prstGeom>
          <a:solidFill>
            <a:schemeClr val="bg1">
              <a:alpha val="1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41" name="Rectangle 48">
            <a:extLst>
              <a:ext uri="{FF2B5EF4-FFF2-40B4-BE49-F238E27FC236}">
                <a16:creationId xmlns:a16="http://schemas.microsoft.com/office/drawing/2014/main" id="{CC1E4B5F-D8C9-6613-7EBF-B9AAE3F88F62}"/>
              </a:ext>
            </a:extLst>
          </p:cNvPr>
          <p:cNvSpPr/>
          <p:nvPr/>
        </p:nvSpPr>
        <p:spPr>
          <a:xfrm>
            <a:off x="-31286" y="3078840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Notification</a:t>
            </a:r>
          </a:p>
        </p:txBody>
      </p:sp>
      <p:sp>
        <p:nvSpPr>
          <p:cNvPr id="42" name="Rectangle 48">
            <a:extLst>
              <a:ext uri="{FF2B5EF4-FFF2-40B4-BE49-F238E27FC236}">
                <a16:creationId xmlns:a16="http://schemas.microsoft.com/office/drawing/2014/main" id="{14EC70CA-F7D1-B865-8996-D9E599B08059}"/>
              </a:ext>
            </a:extLst>
          </p:cNvPr>
          <p:cNvSpPr/>
          <p:nvPr/>
        </p:nvSpPr>
        <p:spPr>
          <a:xfrm>
            <a:off x="2828203" y="3078840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Registration</a:t>
            </a:r>
          </a:p>
        </p:txBody>
      </p:sp>
      <p:sp>
        <p:nvSpPr>
          <p:cNvPr id="43" name="Rectangle 48">
            <a:extLst>
              <a:ext uri="{FF2B5EF4-FFF2-40B4-BE49-F238E27FC236}">
                <a16:creationId xmlns:a16="http://schemas.microsoft.com/office/drawing/2014/main" id="{8EC80D03-D0C7-16DB-C8BC-2EC1BAE2EDEA}"/>
              </a:ext>
            </a:extLst>
          </p:cNvPr>
          <p:cNvSpPr/>
          <p:nvPr/>
        </p:nvSpPr>
        <p:spPr>
          <a:xfrm>
            <a:off x="1398459" y="3876966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RPC</a:t>
            </a:r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4D9749D9-D81B-A5D9-BC6C-CE38E53B561C}"/>
              </a:ext>
            </a:extLst>
          </p:cNvPr>
          <p:cNvCxnSpPr/>
          <p:nvPr/>
        </p:nvCxnSpPr>
        <p:spPr>
          <a:xfrm flipH="1">
            <a:off x="1067952" y="2902006"/>
            <a:ext cx="420461" cy="56528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7CC5685F-5FC8-74D8-E90E-5307145A072E}"/>
              </a:ext>
            </a:extLst>
          </p:cNvPr>
          <p:cNvCxnSpPr>
            <a:stCxn id="38" idx="3"/>
          </p:cNvCxnSpPr>
          <p:nvPr/>
        </p:nvCxnSpPr>
        <p:spPr>
          <a:xfrm>
            <a:off x="1782466" y="3814930"/>
            <a:ext cx="657086" cy="0"/>
          </a:xfrm>
          <a:prstGeom prst="straightConnector1">
            <a:avLst/>
          </a:prstGeom>
          <a:ln>
            <a:solidFill>
              <a:schemeClr val="bg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8198EF12-58DB-6CFE-F3A4-BB38BDF6FEEF}"/>
              </a:ext>
            </a:extLst>
          </p:cNvPr>
          <p:cNvCxnSpPr>
            <a:cxnSpLocks/>
          </p:cNvCxnSpPr>
          <p:nvPr/>
        </p:nvCxnSpPr>
        <p:spPr>
          <a:xfrm>
            <a:off x="2738249" y="2902693"/>
            <a:ext cx="420461" cy="56528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CD1B5F5-39F7-E4A7-7AAD-5B2F6ABDD238}"/>
              </a:ext>
            </a:extLst>
          </p:cNvPr>
          <p:cNvGrpSpPr/>
          <p:nvPr/>
        </p:nvGrpSpPr>
        <p:grpSpPr>
          <a:xfrm>
            <a:off x="4322991" y="917200"/>
            <a:ext cx="7730494" cy="1539344"/>
            <a:chOff x="8645981" y="1834400"/>
            <a:chExt cx="15460987" cy="3078688"/>
          </a:xfrm>
        </p:grpSpPr>
        <p:sp>
          <p:nvSpPr>
            <p:cNvPr id="47" name="圆角矩形 46">
              <a:extLst>
                <a:ext uri="{FF2B5EF4-FFF2-40B4-BE49-F238E27FC236}">
                  <a16:creationId xmlns:a16="http://schemas.microsoft.com/office/drawing/2014/main" id="{3EC2763B-4FC9-6F65-2A14-4C382236EDE0}"/>
                </a:ext>
              </a:extLst>
            </p:cNvPr>
            <p:cNvSpPr/>
            <p:nvPr/>
          </p:nvSpPr>
          <p:spPr>
            <a:xfrm>
              <a:off x="8645981" y="2635544"/>
              <a:ext cx="15433605" cy="2277544"/>
            </a:xfrm>
            <a:prstGeom prst="roundRect">
              <a:avLst>
                <a:gd name="adj" fmla="val 7441"/>
              </a:avLst>
            </a:prstGeom>
            <a:solidFill>
              <a:srgbClr val="00B0F0">
                <a:alpha val="19954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600"/>
              <a:endParaRPr kumimoji="1" lang="zh-CN" altLang="en-US" sz="900">
                <a:solidFill>
                  <a:prstClr val="white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57" name="圆角矩形 56">
              <a:extLst>
                <a:ext uri="{FF2B5EF4-FFF2-40B4-BE49-F238E27FC236}">
                  <a16:creationId xmlns:a16="http://schemas.microsoft.com/office/drawing/2014/main" id="{A61287C7-6EA9-6566-DFAD-432600E458C4}"/>
                </a:ext>
              </a:extLst>
            </p:cNvPr>
            <p:cNvSpPr/>
            <p:nvPr/>
          </p:nvSpPr>
          <p:spPr>
            <a:xfrm>
              <a:off x="11389276" y="2793560"/>
              <a:ext cx="2189748" cy="707334"/>
            </a:xfrm>
            <a:prstGeom prst="roundRect">
              <a:avLst>
                <a:gd name="adj" fmla="val 5473"/>
              </a:avLst>
            </a:prstGeom>
            <a:solidFill>
              <a:srgbClr val="FF6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600"/>
              <a:endParaRPr lang="zh-CN" altLang="en-US" sz="900" dirty="0">
                <a:solidFill>
                  <a:prstClr val="white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58" name="圆角矩形 57">
              <a:extLst>
                <a:ext uri="{FF2B5EF4-FFF2-40B4-BE49-F238E27FC236}">
                  <a16:creationId xmlns:a16="http://schemas.microsoft.com/office/drawing/2014/main" id="{3C4746E4-C250-FBC0-8514-5CDCF05B84FF}"/>
                </a:ext>
              </a:extLst>
            </p:cNvPr>
            <p:cNvSpPr/>
            <p:nvPr/>
          </p:nvSpPr>
          <p:spPr>
            <a:xfrm>
              <a:off x="19090214" y="2786491"/>
              <a:ext cx="2189748" cy="707334"/>
            </a:xfrm>
            <a:prstGeom prst="roundRect">
              <a:avLst>
                <a:gd name="adj" fmla="val 5473"/>
              </a:avLst>
            </a:prstGeom>
            <a:solidFill>
              <a:srgbClr val="FF6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600"/>
              <a:endParaRPr lang="zh-CN" altLang="en-US" sz="900" dirty="0">
                <a:solidFill>
                  <a:prstClr val="white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48" name="圆角矩形 47">
              <a:extLst>
                <a:ext uri="{FF2B5EF4-FFF2-40B4-BE49-F238E27FC236}">
                  <a16:creationId xmlns:a16="http://schemas.microsoft.com/office/drawing/2014/main" id="{2DC0E6A7-FB9F-01F3-28B1-E68A087FF161}"/>
                </a:ext>
              </a:extLst>
            </p:cNvPr>
            <p:cNvSpPr/>
            <p:nvPr/>
          </p:nvSpPr>
          <p:spPr>
            <a:xfrm>
              <a:off x="15267910" y="1834400"/>
              <a:ext cx="2189748" cy="707334"/>
            </a:xfrm>
            <a:prstGeom prst="roundRect">
              <a:avLst>
                <a:gd name="adj" fmla="val 5473"/>
              </a:avLst>
            </a:prstGeom>
            <a:solidFill>
              <a:schemeClr val="bg1">
                <a:alpha val="1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600"/>
              <a:endParaRPr lang="zh-CN" altLang="en-US" sz="900" dirty="0">
                <a:solidFill>
                  <a:prstClr val="white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E6F8973-A0E4-8E54-1C00-86E8C2ADFF55}"/>
                </a:ext>
              </a:extLst>
            </p:cNvPr>
            <p:cNvSpPr/>
            <p:nvPr/>
          </p:nvSpPr>
          <p:spPr>
            <a:xfrm>
              <a:off x="14933040" y="1986575"/>
              <a:ext cx="2859488" cy="4029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t"/>
            <a:lstStyle/>
            <a:p>
              <a:pPr algn="ctr" defTabSz="228600"/>
              <a:r>
                <a:rPr lang="en-US" sz="1200" dirty="0" err="1">
                  <a:solidFill>
                    <a:prstClr val="white"/>
                  </a:solidFill>
                  <a:latin typeface="阿里巴巴普惠体 2.0 75 SemiBold" panose="00020600040101010101" pitchFamily="18" charset="-122"/>
                  <a:ea typeface="阿里巴巴普惠体 2.0 75 SemiBold" panose="00020600040101010101" pitchFamily="18" charset="-122"/>
                  <a:cs typeface="阿里巴巴普惠体 2.0 75 SemiBold" panose="00020600040101010101" pitchFamily="18" charset="-122"/>
                </a:rPr>
                <a:t>注册中心</a:t>
              </a:r>
              <a:endPara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endParaRPr>
            </a:p>
            <a:p>
              <a:pPr algn="ctr" defTabSz="228600"/>
              <a:endPara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endParaRPr>
            </a:p>
          </p:txBody>
        </p:sp>
        <p:sp>
          <p:nvSpPr>
            <p:cNvPr id="50" name="Rectangle 48">
              <a:extLst>
                <a:ext uri="{FF2B5EF4-FFF2-40B4-BE49-F238E27FC236}">
                  <a16:creationId xmlns:a16="http://schemas.microsoft.com/office/drawing/2014/main" id="{9A850EEE-E55B-C85B-BB75-49A360C5912E}"/>
                </a:ext>
              </a:extLst>
            </p:cNvPr>
            <p:cNvSpPr/>
            <p:nvPr/>
          </p:nvSpPr>
          <p:spPr>
            <a:xfrm>
              <a:off x="11119890" y="2982185"/>
              <a:ext cx="2859488" cy="4029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t"/>
            <a:lstStyle/>
            <a:p>
              <a:pPr algn="ctr" defTabSz="228600"/>
              <a:r>
                <a:rPr lang="en-US" sz="1200" dirty="0">
                  <a:solidFill>
                    <a:prstClr val="white"/>
                  </a:solidFill>
                  <a:latin typeface="阿里巴巴普惠体 2.0 75 SemiBold" panose="00020600040101010101" pitchFamily="18" charset="-122"/>
                  <a:ea typeface="阿里巴巴普惠体 2.0 75 SemiBold" panose="00020600040101010101" pitchFamily="18" charset="-122"/>
                  <a:cs typeface="阿里巴巴普惠体 2.0 75 SemiBold" panose="00020600040101010101" pitchFamily="18" charset="-122"/>
                </a:rPr>
                <a:t>APP</a:t>
              </a:r>
              <a:r>
                <a:rPr lang="zh-CN" altLang="en-US" sz="1200" dirty="0">
                  <a:solidFill>
                    <a:prstClr val="white"/>
                  </a:solidFill>
                  <a:latin typeface="阿里巴巴普惠体 2.0 75 SemiBold" panose="00020600040101010101" pitchFamily="18" charset="-122"/>
                  <a:ea typeface="阿里巴巴普惠体 2.0 75 SemiBold" panose="00020600040101010101" pitchFamily="18" charset="-122"/>
                  <a:cs typeface="阿里巴巴普惠体 2.0 75 SemiBold" panose="00020600040101010101" pitchFamily="18" charset="-122"/>
                </a:rPr>
                <a:t> </a:t>
              </a:r>
              <a:r>
                <a:rPr lang="en-US" altLang="zh-CN" sz="1200" dirty="0">
                  <a:solidFill>
                    <a:prstClr val="white"/>
                  </a:solidFill>
                  <a:latin typeface="阿里巴巴普惠体 2.0 75 SemiBold" panose="00020600040101010101" pitchFamily="18" charset="-122"/>
                  <a:ea typeface="阿里巴巴普惠体 2.0 75 SemiBold" panose="00020600040101010101" pitchFamily="18" charset="-122"/>
                  <a:cs typeface="阿里巴巴普惠体 2.0 75 SemiBold" panose="00020600040101010101" pitchFamily="18" charset="-122"/>
                </a:rPr>
                <a:t>1</a:t>
              </a:r>
              <a:endPara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endParaRPr>
            </a:p>
          </p:txBody>
        </p:sp>
        <p:sp>
          <p:nvSpPr>
            <p:cNvPr id="51" name="Rectangle 48">
              <a:extLst>
                <a:ext uri="{FF2B5EF4-FFF2-40B4-BE49-F238E27FC236}">
                  <a16:creationId xmlns:a16="http://schemas.microsoft.com/office/drawing/2014/main" id="{2613EF48-8A87-42E7-5794-A1F02ACE4655}"/>
                </a:ext>
              </a:extLst>
            </p:cNvPr>
            <p:cNvSpPr/>
            <p:nvPr/>
          </p:nvSpPr>
          <p:spPr>
            <a:xfrm>
              <a:off x="18820828" y="2948396"/>
              <a:ext cx="2859488" cy="4029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t"/>
            <a:lstStyle/>
            <a:p>
              <a:pPr algn="ctr" defTabSz="228600"/>
              <a:r>
                <a:rPr lang="en-US" sz="1200" dirty="0">
                  <a:solidFill>
                    <a:prstClr val="white"/>
                  </a:solidFill>
                  <a:latin typeface="阿里巴巴普惠体 2.0 75 SemiBold" panose="00020600040101010101" pitchFamily="18" charset="-122"/>
                  <a:ea typeface="阿里巴巴普惠体 2.0 75 SemiBold" panose="00020600040101010101" pitchFamily="18" charset="-122"/>
                  <a:cs typeface="阿里巴巴普惠体 2.0 75 SemiBold" panose="00020600040101010101" pitchFamily="18" charset="-122"/>
                </a:rPr>
                <a:t>APP</a:t>
              </a:r>
              <a:r>
                <a:rPr lang="zh-CN" altLang="en-US" sz="1200" dirty="0">
                  <a:solidFill>
                    <a:prstClr val="white"/>
                  </a:solidFill>
                  <a:latin typeface="阿里巴巴普惠体 2.0 75 SemiBold" panose="00020600040101010101" pitchFamily="18" charset="-122"/>
                  <a:ea typeface="阿里巴巴普惠体 2.0 75 SemiBold" panose="00020600040101010101" pitchFamily="18" charset="-122"/>
                  <a:cs typeface="阿里巴巴普惠体 2.0 75 SemiBold" panose="00020600040101010101" pitchFamily="18" charset="-122"/>
                </a:rPr>
                <a:t> </a:t>
              </a:r>
              <a:r>
                <a:rPr lang="en-US" altLang="zh-CN" sz="1200" dirty="0">
                  <a:solidFill>
                    <a:prstClr val="white"/>
                  </a:solidFill>
                  <a:latin typeface="阿里巴巴普惠体 2.0 75 SemiBold" panose="00020600040101010101" pitchFamily="18" charset="-122"/>
                  <a:ea typeface="阿里巴巴普惠体 2.0 75 SemiBold" panose="00020600040101010101" pitchFamily="18" charset="-122"/>
                  <a:cs typeface="阿里巴巴普惠体 2.0 75 SemiBold" panose="00020600040101010101" pitchFamily="18" charset="-122"/>
                </a:rPr>
                <a:t>2</a:t>
              </a:r>
              <a:endPara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endParaRPr>
            </a:p>
          </p:txBody>
        </p:sp>
        <p:sp>
          <p:nvSpPr>
            <p:cNvPr id="52" name="Rectangle 48">
              <a:extLst>
                <a:ext uri="{FF2B5EF4-FFF2-40B4-BE49-F238E27FC236}">
                  <a16:creationId xmlns:a16="http://schemas.microsoft.com/office/drawing/2014/main" id="{FD8FBC17-384B-5865-7083-EFE0581D2827}"/>
                </a:ext>
              </a:extLst>
            </p:cNvPr>
            <p:cNvSpPr/>
            <p:nvPr/>
          </p:nvSpPr>
          <p:spPr>
            <a:xfrm>
              <a:off x="10988922" y="4116378"/>
              <a:ext cx="2859488" cy="4029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t"/>
            <a:lstStyle/>
            <a:p>
              <a:pPr algn="ctr" defTabSz="228600"/>
              <a:r>
                <a:rPr lang="en-US" altLang="zh-CN" sz="1200" dirty="0">
                  <a:solidFill>
                    <a:prstClr val="white"/>
                  </a:solidFill>
                  <a:latin typeface="阿里巴巴普惠体 2.0 75 SemiBold" panose="00020600040101010101" pitchFamily="18" charset="-122"/>
                  <a:ea typeface="阿里巴巴普惠体 2.0 75 SemiBold" panose="00020600040101010101" pitchFamily="18" charset="-122"/>
                  <a:cs typeface="阿里巴巴普惠体 2.0 75 SemiBold" panose="00020600040101010101" pitchFamily="18" charset="-122"/>
                </a:rPr>
                <a:t>……</a:t>
              </a:r>
              <a:endPara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endParaRPr>
            </a:p>
          </p:txBody>
        </p:sp>
        <p:sp>
          <p:nvSpPr>
            <p:cNvPr id="53" name="Rectangle 48">
              <a:extLst>
                <a:ext uri="{FF2B5EF4-FFF2-40B4-BE49-F238E27FC236}">
                  <a16:creationId xmlns:a16="http://schemas.microsoft.com/office/drawing/2014/main" id="{A6B552AE-4C36-B053-A49B-2F4372371349}"/>
                </a:ext>
              </a:extLst>
            </p:cNvPr>
            <p:cNvSpPr/>
            <p:nvPr/>
          </p:nvSpPr>
          <p:spPr>
            <a:xfrm>
              <a:off x="13503296" y="4127567"/>
              <a:ext cx="2859488" cy="4029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t"/>
            <a:lstStyle/>
            <a:p>
              <a:pPr algn="ctr" defTabSz="228600"/>
              <a:r>
                <a:rPr lang="en-US" altLang="zh-CN" sz="1200" dirty="0">
                  <a:solidFill>
                    <a:prstClr val="white"/>
                  </a:solidFill>
                  <a:latin typeface="阿里巴巴普惠体 2.0 75 SemiBold" panose="00020600040101010101" pitchFamily="18" charset="-122"/>
                  <a:ea typeface="阿里巴巴普惠体 2.0 75 SemiBold" panose="00020600040101010101" pitchFamily="18" charset="-122"/>
                  <a:cs typeface="阿里巴巴普惠体 2.0 75 SemiBold" panose="00020600040101010101" pitchFamily="18" charset="-122"/>
                </a:rPr>
                <a:t>provider</a:t>
              </a:r>
              <a:r>
                <a:rPr lang="zh-CN" altLang="en-US" sz="1200" dirty="0">
                  <a:solidFill>
                    <a:prstClr val="white"/>
                  </a:solidFill>
                  <a:latin typeface="阿里巴巴普惠体 2.0 75 SemiBold" panose="00020600040101010101" pitchFamily="18" charset="-122"/>
                  <a:ea typeface="阿里巴巴普惠体 2.0 75 SemiBold" panose="00020600040101010101" pitchFamily="18" charset="-122"/>
                  <a:cs typeface="阿里巴巴普惠体 2.0 75 SemiBold" panose="00020600040101010101" pitchFamily="18" charset="-122"/>
                </a:rPr>
                <a:t> </a:t>
              </a:r>
              <a:r>
                <a:rPr lang="en-US" altLang="zh-CN" sz="1200" dirty="0">
                  <a:solidFill>
                    <a:prstClr val="white"/>
                  </a:solidFill>
                  <a:latin typeface="阿里巴巴普惠体 2.0 75 SemiBold" panose="00020600040101010101" pitchFamily="18" charset="-122"/>
                  <a:ea typeface="阿里巴巴普惠体 2.0 75 SemiBold" panose="00020600040101010101" pitchFamily="18" charset="-122"/>
                  <a:cs typeface="阿里巴巴普惠体 2.0 75 SemiBold" panose="00020600040101010101" pitchFamily="18" charset="-122"/>
                </a:rPr>
                <a:t>n</a:t>
              </a:r>
              <a:endPara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endParaRPr>
            </a:p>
          </p:txBody>
        </p:sp>
        <p:sp>
          <p:nvSpPr>
            <p:cNvPr id="54" name="Rectangle 48">
              <a:extLst>
                <a:ext uri="{FF2B5EF4-FFF2-40B4-BE49-F238E27FC236}">
                  <a16:creationId xmlns:a16="http://schemas.microsoft.com/office/drawing/2014/main" id="{0F21685B-44FB-C018-93A3-259AB8E502F8}"/>
                </a:ext>
              </a:extLst>
            </p:cNvPr>
            <p:cNvSpPr/>
            <p:nvPr/>
          </p:nvSpPr>
          <p:spPr>
            <a:xfrm>
              <a:off x="16301672" y="4146492"/>
              <a:ext cx="2859488" cy="4029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t"/>
            <a:lstStyle/>
            <a:p>
              <a:pPr algn="ctr" defTabSz="228600"/>
              <a:r>
                <a:rPr lang="en-US" altLang="zh-CN" sz="1200" dirty="0">
                  <a:solidFill>
                    <a:prstClr val="white"/>
                  </a:solidFill>
                  <a:latin typeface="阿里巴巴普惠体 2.0 75 SemiBold" panose="00020600040101010101" pitchFamily="18" charset="-122"/>
                  <a:ea typeface="阿里巴巴普惠体 2.0 75 SemiBold" panose="00020600040101010101" pitchFamily="18" charset="-122"/>
                  <a:cs typeface="阿里巴巴普惠体 2.0 75 SemiBold" panose="00020600040101010101" pitchFamily="18" charset="-122"/>
                </a:rPr>
                <a:t>provider</a:t>
              </a:r>
              <a:r>
                <a:rPr lang="zh-CN" altLang="en-US" sz="1200" dirty="0">
                  <a:solidFill>
                    <a:prstClr val="white"/>
                  </a:solidFill>
                  <a:latin typeface="阿里巴巴普惠体 2.0 75 SemiBold" panose="00020600040101010101" pitchFamily="18" charset="-122"/>
                  <a:ea typeface="阿里巴巴普惠体 2.0 75 SemiBold" panose="00020600040101010101" pitchFamily="18" charset="-122"/>
                  <a:cs typeface="阿里巴巴普惠体 2.0 75 SemiBold" panose="00020600040101010101" pitchFamily="18" charset="-122"/>
                </a:rPr>
                <a:t> </a:t>
              </a:r>
              <a:r>
                <a:rPr lang="en-US" altLang="zh-CN" sz="1200" dirty="0">
                  <a:solidFill>
                    <a:prstClr val="white"/>
                  </a:solidFill>
                  <a:latin typeface="阿里巴巴普惠体 2.0 75 SemiBold" panose="00020600040101010101" pitchFamily="18" charset="-122"/>
                  <a:ea typeface="阿里巴巴普惠体 2.0 75 SemiBold" panose="00020600040101010101" pitchFamily="18" charset="-122"/>
                  <a:cs typeface="阿里巴巴普惠体 2.0 75 SemiBold" panose="00020600040101010101" pitchFamily="18" charset="-122"/>
                </a:rPr>
                <a:t>1</a:t>
              </a:r>
              <a:endPara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endParaRPr>
            </a:p>
          </p:txBody>
        </p:sp>
        <p:sp>
          <p:nvSpPr>
            <p:cNvPr id="55" name="Rectangle 48">
              <a:extLst>
                <a:ext uri="{FF2B5EF4-FFF2-40B4-BE49-F238E27FC236}">
                  <a16:creationId xmlns:a16="http://schemas.microsoft.com/office/drawing/2014/main" id="{24B40412-3FB5-D4A9-1175-3C7D1B85508F}"/>
                </a:ext>
              </a:extLst>
            </p:cNvPr>
            <p:cNvSpPr/>
            <p:nvPr/>
          </p:nvSpPr>
          <p:spPr>
            <a:xfrm>
              <a:off x="18755864" y="4087446"/>
              <a:ext cx="2859488" cy="4029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t"/>
            <a:lstStyle/>
            <a:p>
              <a:pPr algn="ctr" defTabSz="228600"/>
              <a:r>
                <a:rPr lang="en-US" altLang="zh-CN" sz="1200" dirty="0">
                  <a:solidFill>
                    <a:prstClr val="white"/>
                  </a:solidFill>
                  <a:latin typeface="阿里巴巴普惠体 2.0 75 SemiBold" panose="00020600040101010101" pitchFamily="18" charset="-122"/>
                  <a:ea typeface="阿里巴巴普惠体 2.0 75 SemiBold" panose="00020600040101010101" pitchFamily="18" charset="-122"/>
                  <a:cs typeface="阿里巴巴普惠体 2.0 75 SemiBold" panose="00020600040101010101" pitchFamily="18" charset="-122"/>
                </a:rPr>
                <a:t>……</a:t>
              </a:r>
              <a:endPara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endParaRPr>
            </a:p>
          </p:txBody>
        </p:sp>
        <p:sp>
          <p:nvSpPr>
            <p:cNvPr id="56" name="Rectangle 48">
              <a:extLst>
                <a:ext uri="{FF2B5EF4-FFF2-40B4-BE49-F238E27FC236}">
                  <a16:creationId xmlns:a16="http://schemas.microsoft.com/office/drawing/2014/main" id="{2C0C74AD-2F07-5A81-EA5C-5E1006FF240D}"/>
                </a:ext>
              </a:extLst>
            </p:cNvPr>
            <p:cNvSpPr/>
            <p:nvPr/>
          </p:nvSpPr>
          <p:spPr>
            <a:xfrm>
              <a:off x="21247480" y="4141229"/>
              <a:ext cx="2859488" cy="4029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t"/>
            <a:lstStyle/>
            <a:p>
              <a:pPr algn="ctr" defTabSz="228600"/>
              <a:r>
                <a:rPr lang="en-US" altLang="zh-CN" sz="1200" dirty="0">
                  <a:solidFill>
                    <a:prstClr val="white"/>
                  </a:solidFill>
                  <a:latin typeface="阿里巴巴普惠体 2.0 75 SemiBold" panose="00020600040101010101" pitchFamily="18" charset="-122"/>
                  <a:ea typeface="阿里巴巴普惠体 2.0 75 SemiBold" panose="00020600040101010101" pitchFamily="18" charset="-122"/>
                  <a:cs typeface="阿里巴巴普惠体 2.0 75 SemiBold" panose="00020600040101010101" pitchFamily="18" charset="-122"/>
                </a:rPr>
                <a:t>provider</a:t>
              </a:r>
              <a:r>
                <a:rPr lang="zh-CN" altLang="en-US" sz="1200" dirty="0">
                  <a:solidFill>
                    <a:prstClr val="white"/>
                  </a:solidFill>
                  <a:latin typeface="阿里巴巴普惠体 2.0 75 SemiBold" panose="00020600040101010101" pitchFamily="18" charset="-122"/>
                  <a:ea typeface="阿里巴巴普惠体 2.0 75 SemiBold" panose="00020600040101010101" pitchFamily="18" charset="-122"/>
                  <a:cs typeface="阿里巴巴普惠体 2.0 75 SemiBold" panose="00020600040101010101" pitchFamily="18" charset="-122"/>
                </a:rPr>
                <a:t> </a:t>
              </a:r>
              <a:r>
                <a:rPr lang="en-US" altLang="zh-CN" sz="1200" dirty="0">
                  <a:solidFill>
                    <a:prstClr val="white"/>
                  </a:solidFill>
                  <a:latin typeface="阿里巴巴普惠体 2.0 75 SemiBold" panose="00020600040101010101" pitchFamily="18" charset="-122"/>
                  <a:ea typeface="阿里巴巴普惠体 2.0 75 SemiBold" panose="00020600040101010101" pitchFamily="18" charset="-122"/>
                  <a:cs typeface="阿里巴巴普惠体 2.0 75 SemiBold" panose="00020600040101010101" pitchFamily="18" charset="-122"/>
                </a:rPr>
                <a:t>n</a:t>
              </a:r>
              <a:endPara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endParaRPr>
            </a:p>
          </p:txBody>
        </p:sp>
        <p:sp>
          <p:nvSpPr>
            <p:cNvPr id="59" name="圆角矩形 58">
              <a:extLst>
                <a:ext uri="{FF2B5EF4-FFF2-40B4-BE49-F238E27FC236}">
                  <a16:creationId xmlns:a16="http://schemas.microsoft.com/office/drawing/2014/main" id="{200EA9B9-18E3-9FA4-44E5-722FFAB3E56A}"/>
                </a:ext>
              </a:extLst>
            </p:cNvPr>
            <p:cNvSpPr/>
            <p:nvPr/>
          </p:nvSpPr>
          <p:spPr>
            <a:xfrm>
              <a:off x="11389276" y="3977795"/>
              <a:ext cx="2189748" cy="707334"/>
            </a:xfrm>
            <a:prstGeom prst="roundRect">
              <a:avLst>
                <a:gd name="adj" fmla="val 5473"/>
              </a:avLst>
            </a:prstGeom>
            <a:solidFill>
              <a:schemeClr val="bg1">
                <a:alpha val="1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600"/>
              <a:endParaRPr lang="zh-CN" altLang="en-US" sz="900" dirty="0">
                <a:solidFill>
                  <a:prstClr val="white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60" name="圆角矩形 59">
              <a:extLst>
                <a:ext uri="{FF2B5EF4-FFF2-40B4-BE49-F238E27FC236}">
                  <a16:creationId xmlns:a16="http://schemas.microsoft.com/office/drawing/2014/main" id="{72510CAF-5909-F522-4B4B-FF9E754B219C}"/>
                </a:ext>
              </a:extLst>
            </p:cNvPr>
            <p:cNvSpPr/>
            <p:nvPr/>
          </p:nvSpPr>
          <p:spPr>
            <a:xfrm>
              <a:off x="13848410" y="3977795"/>
              <a:ext cx="2189748" cy="707334"/>
            </a:xfrm>
            <a:prstGeom prst="roundRect">
              <a:avLst>
                <a:gd name="adj" fmla="val 5473"/>
              </a:avLst>
            </a:prstGeom>
            <a:solidFill>
              <a:schemeClr val="bg1">
                <a:alpha val="1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600"/>
              <a:endParaRPr lang="zh-CN" altLang="en-US" sz="900" dirty="0">
                <a:solidFill>
                  <a:prstClr val="white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61" name="圆角矩形 60">
              <a:extLst>
                <a:ext uri="{FF2B5EF4-FFF2-40B4-BE49-F238E27FC236}">
                  <a16:creationId xmlns:a16="http://schemas.microsoft.com/office/drawing/2014/main" id="{8A70517F-1515-FB26-C560-87C290EAE5BE}"/>
                </a:ext>
              </a:extLst>
            </p:cNvPr>
            <p:cNvSpPr/>
            <p:nvPr/>
          </p:nvSpPr>
          <p:spPr>
            <a:xfrm>
              <a:off x="16631080" y="3975392"/>
              <a:ext cx="2189748" cy="707334"/>
            </a:xfrm>
            <a:prstGeom prst="roundRect">
              <a:avLst>
                <a:gd name="adj" fmla="val 5473"/>
              </a:avLst>
            </a:prstGeom>
            <a:solidFill>
              <a:schemeClr val="bg1">
                <a:alpha val="1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600"/>
              <a:endParaRPr lang="zh-CN" altLang="en-US" sz="900" dirty="0">
                <a:solidFill>
                  <a:prstClr val="white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62" name="圆角矩形 61">
              <a:extLst>
                <a:ext uri="{FF2B5EF4-FFF2-40B4-BE49-F238E27FC236}">
                  <a16:creationId xmlns:a16="http://schemas.microsoft.com/office/drawing/2014/main" id="{7AAB1272-EA26-01F5-4ED2-76FE9EFEADF0}"/>
                </a:ext>
              </a:extLst>
            </p:cNvPr>
            <p:cNvSpPr/>
            <p:nvPr/>
          </p:nvSpPr>
          <p:spPr>
            <a:xfrm>
              <a:off x="19090214" y="3975392"/>
              <a:ext cx="2189748" cy="707334"/>
            </a:xfrm>
            <a:prstGeom prst="roundRect">
              <a:avLst>
                <a:gd name="adj" fmla="val 5473"/>
              </a:avLst>
            </a:prstGeom>
            <a:solidFill>
              <a:schemeClr val="bg1">
                <a:alpha val="1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600"/>
              <a:endParaRPr lang="zh-CN" altLang="en-US" sz="900" dirty="0">
                <a:solidFill>
                  <a:prstClr val="white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63" name="圆角矩形 62">
              <a:extLst>
                <a:ext uri="{FF2B5EF4-FFF2-40B4-BE49-F238E27FC236}">
                  <a16:creationId xmlns:a16="http://schemas.microsoft.com/office/drawing/2014/main" id="{114B690B-FEF9-EF27-C760-A61522092289}"/>
                </a:ext>
              </a:extLst>
            </p:cNvPr>
            <p:cNvSpPr/>
            <p:nvPr/>
          </p:nvSpPr>
          <p:spPr>
            <a:xfrm>
              <a:off x="21549348" y="3975392"/>
              <a:ext cx="2189748" cy="707334"/>
            </a:xfrm>
            <a:prstGeom prst="roundRect">
              <a:avLst>
                <a:gd name="adj" fmla="val 5473"/>
              </a:avLst>
            </a:prstGeom>
            <a:solidFill>
              <a:schemeClr val="bg1">
                <a:alpha val="1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600"/>
              <a:endParaRPr lang="zh-CN" altLang="en-US" sz="900" dirty="0">
                <a:solidFill>
                  <a:prstClr val="white"/>
                </a:solidFill>
                <a:latin typeface="微软雅黑"/>
                <a:ea typeface="微软雅黑"/>
              </a:endParaRPr>
            </a:p>
          </p:txBody>
        </p:sp>
        <p:cxnSp>
          <p:nvCxnSpPr>
            <p:cNvPr id="64" name="直线连接符 63">
              <a:extLst>
                <a:ext uri="{FF2B5EF4-FFF2-40B4-BE49-F238E27FC236}">
                  <a16:creationId xmlns:a16="http://schemas.microsoft.com/office/drawing/2014/main" id="{F87BDAFD-10E4-FACC-68B1-7ACCB65A2060}"/>
                </a:ext>
              </a:extLst>
            </p:cNvPr>
            <p:cNvCxnSpPr/>
            <p:nvPr/>
          </p:nvCxnSpPr>
          <p:spPr>
            <a:xfrm flipH="1">
              <a:off x="12549634" y="2188066"/>
              <a:ext cx="2393650" cy="35366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线连接符 64">
              <a:extLst>
                <a:ext uri="{FF2B5EF4-FFF2-40B4-BE49-F238E27FC236}">
                  <a16:creationId xmlns:a16="http://schemas.microsoft.com/office/drawing/2014/main" id="{FCB6E262-CB91-6176-28D7-B30A294271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88715" y="3256500"/>
              <a:ext cx="1031175" cy="62696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线连接符 65">
              <a:extLst>
                <a:ext uri="{FF2B5EF4-FFF2-40B4-BE49-F238E27FC236}">
                  <a16:creationId xmlns:a16="http://schemas.microsoft.com/office/drawing/2014/main" id="{AF5E095A-58B0-944D-B8D6-0A131397636F}"/>
                </a:ext>
              </a:extLst>
            </p:cNvPr>
            <p:cNvCxnSpPr>
              <a:cxnSpLocks/>
            </p:cNvCxnSpPr>
            <p:nvPr/>
          </p:nvCxnSpPr>
          <p:spPr>
            <a:xfrm>
              <a:off x="13848410" y="3212981"/>
              <a:ext cx="1094874" cy="67048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线连接符 66">
              <a:extLst>
                <a:ext uri="{FF2B5EF4-FFF2-40B4-BE49-F238E27FC236}">
                  <a16:creationId xmlns:a16="http://schemas.microsoft.com/office/drawing/2014/main" id="{A19B5C25-E58E-405C-D390-A4C4DB6244A4}"/>
                </a:ext>
              </a:extLst>
            </p:cNvPr>
            <p:cNvCxnSpPr>
              <a:cxnSpLocks/>
            </p:cNvCxnSpPr>
            <p:nvPr/>
          </p:nvCxnSpPr>
          <p:spPr>
            <a:xfrm>
              <a:off x="12484150" y="3573717"/>
              <a:ext cx="0" cy="30974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线连接符 67">
              <a:extLst>
                <a:ext uri="{FF2B5EF4-FFF2-40B4-BE49-F238E27FC236}">
                  <a16:creationId xmlns:a16="http://schemas.microsoft.com/office/drawing/2014/main" id="{008852F1-F4EE-D6D5-16A0-1C921A07F0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789911" y="3250668"/>
              <a:ext cx="1031175" cy="62696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线连接符 68">
              <a:extLst>
                <a:ext uri="{FF2B5EF4-FFF2-40B4-BE49-F238E27FC236}">
                  <a16:creationId xmlns:a16="http://schemas.microsoft.com/office/drawing/2014/main" id="{FF5B08EB-02A7-EB2B-581C-A1C373A06D88}"/>
                </a:ext>
              </a:extLst>
            </p:cNvPr>
            <p:cNvCxnSpPr>
              <a:cxnSpLocks/>
            </p:cNvCxnSpPr>
            <p:nvPr/>
          </p:nvCxnSpPr>
          <p:spPr>
            <a:xfrm>
              <a:off x="21549606" y="3207149"/>
              <a:ext cx="1094874" cy="67048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线连接符 69">
              <a:extLst>
                <a:ext uri="{FF2B5EF4-FFF2-40B4-BE49-F238E27FC236}">
                  <a16:creationId xmlns:a16="http://schemas.microsoft.com/office/drawing/2014/main" id="{187DD54B-7708-7330-0FC1-5B8BFD0FD3FE}"/>
                </a:ext>
              </a:extLst>
            </p:cNvPr>
            <p:cNvCxnSpPr>
              <a:cxnSpLocks/>
            </p:cNvCxnSpPr>
            <p:nvPr/>
          </p:nvCxnSpPr>
          <p:spPr>
            <a:xfrm>
              <a:off x="20185346" y="3567885"/>
              <a:ext cx="0" cy="30974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线连接符 70">
              <a:extLst>
                <a:ext uri="{FF2B5EF4-FFF2-40B4-BE49-F238E27FC236}">
                  <a16:creationId xmlns:a16="http://schemas.microsoft.com/office/drawing/2014/main" id="{506E3AB8-955B-C137-7B16-3D75AA10C1A6}"/>
                </a:ext>
              </a:extLst>
            </p:cNvPr>
            <p:cNvCxnSpPr>
              <a:cxnSpLocks/>
            </p:cNvCxnSpPr>
            <p:nvPr/>
          </p:nvCxnSpPr>
          <p:spPr>
            <a:xfrm>
              <a:off x="17791438" y="2204812"/>
              <a:ext cx="2393650" cy="353668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圆角矩形 71">
              <a:extLst>
                <a:ext uri="{FF2B5EF4-FFF2-40B4-BE49-F238E27FC236}">
                  <a16:creationId xmlns:a16="http://schemas.microsoft.com/office/drawing/2014/main" id="{667FA41B-B90B-B287-09BD-5D56BA474330}"/>
                </a:ext>
              </a:extLst>
            </p:cNvPr>
            <p:cNvSpPr/>
            <p:nvPr/>
          </p:nvSpPr>
          <p:spPr>
            <a:xfrm>
              <a:off x="8930142" y="3977795"/>
              <a:ext cx="2189748" cy="707334"/>
            </a:xfrm>
            <a:prstGeom prst="roundRect">
              <a:avLst>
                <a:gd name="adj" fmla="val 547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600"/>
              <a:endParaRPr lang="zh-CN" altLang="en-US" sz="900" dirty="0">
                <a:solidFill>
                  <a:prstClr val="white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73" name="Rectangle 48">
              <a:extLst>
                <a:ext uri="{FF2B5EF4-FFF2-40B4-BE49-F238E27FC236}">
                  <a16:creationId xmlns:a16="http://schemas.microsoft.com/office/drawing/2014/main" id="{51B90CDF-DCCA-1A24-CC20-ADCCE6672CC6}"/>
                </a:ext>
              </a:extLst>
            </p:cNvPr>
            <p:cNvSpPr/>
            <p:nvPr/>
          </p:nvSpPr>
          <p:spPr>
            <a:xfrm>
              <a:off x="8658971" y="4149869"/>
              <a:ext cx="2859488" cy="4029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tIns="9144" rIns="9144" bIns="9144" rtlCol="0" anchor="t"/>
            <a:lstStyle/>
            <a:p>
              <a:pPr algn="ctr" defTabSz="228600"/>
              <a:r>
                <a:rPr lang="en-US" altLang="zh-CN" sz="1200" dirty="0">
                  <a:solidFill>
                    <a:prstClr val="white"/>
                  </a:solidFill>
                  <a:latin typeface="阿里巴巴普惠体 2.0 75 SemiBold" panose="00020600040101010101" pitchFamily="18" charset="-122"/>
                  <a:ea typeface="阿里巴巴普惠体 2.0 75 SemiBold" panose="00020600040101010101" pitchFamily="18" charset="-122"/>
                  <a:cs typeface="阿里巴巴普惠体 2.0 75 SemiBold" panose="00020600040101010101" pitchFamily="18" charset="-122"/>
                </a:rPr>
                <a:t>provider</a:t>
              </a:r>
              <a:r>
                <a:rPr lang="zh-CN" altLang="en-US" sz="1200" dirty="0">
                  <a:solidFill>
                    <a:prstClr val="white"/>
                  </a:solidFill>
                  <a:latin typeface="阿里巴巴普惠体 2.0 75 SemiBold" panose="00020600040101010101" pitchFamily="18" charset="-122"/>
                  <a:ea typeface="阿里巴巴普惠体 2.0 75 SemiBold" panose="00020600040101010101" pitchFamily="18" charset="-122"/>
                  <a:cs typeface="阿里巴巴普惠体 2.0 75 SemiBold" panose="00020600040101010101" pitchFamily="18" charset="-122"/>
                </a:rPr>
                <a:t> </a:t>
              </a:r>
              <a:r>
                <a:rPr lang="en-US" altLang="zh-CN" sz="1200" dirty="0">
                  <a:solidFill>
                    <a:prstClr val="white"/>
                  </a:solidFill>
                  <a:latin typeface="阿里巴巴普惠体 2.0 75 SemiBold" panose="00020600040101010101" pitchFamily="18" charset="-122"/>
                  <a:ea typeface="阿里巴巴普惠体 2.0 75 SemiBold" panose="00020600040101010101" pitchFamily="18" charset="-122"/>
                  <a:cs typeface="阿里巴巴普惠体 2.0 75 SemiBold" panose="00020600040101010101" pitchFamily="18" charset="-122"/>
                </a:rPr>
                <a:t>1</a:t>
              </a:r>
              <a:endPara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endParaRPr>
            </a:p>
          </p:txBody>
        </p:sp>
      </p:grpSp>
      <p:sp>
        <p:nvSpPr>
          <p:cNvPr id="74" name="圆角矩形 73">
            <a:extLst>
              <a:ext uri="{FF2B5EF4-FFF2-40B4-BE49-F238E27FC236}">
                <a16:creationId xmlns:a16="http://schemas.microsoft.com/office/drawing/2014/main" id="{1B2F05EC-915B-90E4-136C-8417107F97E6}"/>
              </a:ext>
            </a:extLst>
          </p:cNvPr>
          <p:cNvSpPr/>
          <p:nvPr/>
        </p:nvSpPr>
        <p:spPr>
          <a:xfrm>
            <a:off x="4322991" y="2766916"/>
            <a:ext cx="3310965" cy="565282"/>
          </a:xfrm>
          <a:prstGeom prst="roundRect">
            <a:avLst>
              <a:gd name="adj" fmla="val 5473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75" name="Rectangle 48">
            <a:extLst>
              <a:ext uri="{FF2B5EF4-FFF2-40B4-BE49-F238E27FC236}">
                <a16:creationId xmlns:a16="http://schemas.microsoft.com/office/drawing/2014/main" id="{533FF3B1-332C-F83F-9C4F-B3E9A572460B}"/>
              </a:ext>
            </a:extLst>
          </p:cNvPr>
          <p:cNvSpPr/>
          <p:nvPr/>
        </p:nvSpPr>
        <p:spPr>
          <a:xfrm>
            <a:off x="4655280" y="2910918"/>
            <a:ext cx="2715491" cy="291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defTabSz="228600"/>
            <a:r>
              <a:rPr lang="en-US" sz="1600" dirty="0" err="1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dubbo</a:t>
            </a:r>
            <a:r>
              <a:rPr lang="en-US" sz="16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://127.0.0.1:20880</a:t>
            </a:r>
          </a:p>
        </p:txBody>
      </p:sp>
      <p:sp>
        <p:nvSpPr>
          <p:cNvPr id="78" name="圆角矩形 77">
            <a:extLst>
              <a:ext uri="{FF2B5EF4-FFF2-40B4-BE49-F238E27FC236}">
                <a16:creationId xmlns:a16="http://schemas.microsoft.com/office/drawing/2014/main" id="{80A7E173-677E-0478-C7D7-2A57FD5F1711}"/>
              </a:ext>
            </a:extLst>
          </p:cNvPr>
          <p:cNvSpPr/>
          <p:nvPr/>
        </p:nvSpPr>
        <p:spPr>
          <a:xfrm>
            <a:off x="4678516" y="4969076"/>
            <a:ext cx="1094874" cy="539412"/>
          </a:xfrm>
          <a:prstGeom prst="roundRect">
            <a:avLst>
              <a:gd name="adj" fmla="val 5473"/>
            </a:avLst>
          </a:prstGeom>
          <a:solidFill>
            <a:schemeClr val="bg1">
              <a:alpha val="1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79" name="Rectangle 48">
            <a:extLst>
              <a:ext uri="{FF2B5EF4-FFF2-40B4-BE49-F238E27FC236}">
                <a16:creationId xmlns:a16="http://schemas.microsoft.com/office/drawing/2014/main" id="{5E0F4A6D-3092-86BB-DA26-2798DB8B9CAB}"/>
              </a:ext>
            </a:extLst>
          </p:cNvPr>
          <p:cNvSpPr/>
          <p:nvPr/>
        </p:nvSpPr>
        <p:spPr>
          <a:xfrm>
            <a:off x="4511081" y="5045164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Dubbo</a:t>
            </a:r>
          </a:p>
          <a:p>
            <a:pPr algn="ctr" defTabSz="228600"/>
            <a:r>
              <a: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Application</a:t>
            </a:r>
          </a:p>
        </p:txBody>
      </p:sp>
      <p:sp>
        <p:nvSpPr>
          <p:cNvPr id="80" name="圆角矩形 79">
            <a:extLst>
              <a:ext uri="{FF2B5EF4-FFF2-40B4-BE49-F238E27FC236}">
                <a16:creationId xmlns:a16="http://schemas.microsoft.com/office/drawing/2014/main" id="{5172F449-2C72-BD49-F9B2-A59EDE1C3A9C}"/>
              </a:ext>
            </a:extLst>
          </p:cNvPr>
          <p:cNvSpPr/>
          <p:nvPr/>
        </p:nvSpPr>
        <p:spPr>
          <a:xfrm>
            <a:off x="6132971" y="4083203"/>
            <a:ext cx="871812" cy="353667"/>
          </a:xfrm>
          <a:prstGeom prst="roundRect">
            <a:avLst>
              <a:gd name="adj" fmla="val 5473"/>
            </a:avLst>
          </a:prstGeom>
          <a:solidFill>
            <a:schemeClr val="bg1">
              <a:alpha val="1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81" name="圆角矩形 80">
            <a:extLst>
              <a:ext uri="{FF2B5EF4-FFF2-40B4-BE49-F238E27FC236}">
                <a16:creationId xmlns:a16="http://schemas.microsoft.com/office/drawing/2014/main" id="{C7FF7E6A-8856-5351-083D-6A4A1BD0E885}"/>
              </a:ext>
            </a:extLst>
          </p:cNvPr>
          <p:cNvSpPr/>
          <p:nvPr/>
        </p:nvSpPr>
        <p:spPr>
          <a:xfrm>
            <a:off x="6132971" y="5049353"/>
            <a:ext cx="871812" cy="353667"/>
          </a:xfrm>
          <a:prstGeom prst="roundRect">
            <a:avLst>
              <a:gd name="adj" fmla="val 5473"/>
            </a:avLst>
          </a:prstGeom>
          <a:solidFill>
            <a:schemeClr val="bg1">
              <a:alpha val="1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83" name="Rectangle 48">
            <a:extLst>
              <a:ext uri="{FF2B5EF4-FFF2-40B4-BE49-F238E27FC236}">
                <a16:creationId xmlns:a16="http://schemas.microsoft.com/office/drawing/2014/main" id="{11C26566-2B0A-6E77-017A-863BC631E6B5}"/>
              </a:ext>
            </a:extLst>
          </p:cNvPr>
          <p:cNvSpPr/>
          <p:nvPr/>
        </p:nvSpPr>
        <p:spPr>
          <a:xfrm>
            <a:off x="4628938" y="3749459"/>
            <a:ext cx="1569601" cy="217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defTabSz="228600"/>
            <a:r>
              <a: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Dubbo</a:t>
            </a:r>
            <a:r>
              <a:rPr lang="zh-CN" alt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 </a:t>
            </a:r>
            <a:r>
              <a: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Provider</a:t>
            </a:r>
            <a:r>
              <a:rPr lang="zh-CN" alt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 实况</a:t>
            </a:r>
            <a:endParaRPr lang="en-US" sz="12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9FB10A77-C7D0-5260-9134-54FE1AD6F570}"/>
              </a:ext>
            </a:extLst>
          </p:cNvPr>
          <p:cNvCxnSpPr/>
          <p:nvPr/>
        </p:nvCxnSpPr>
        <p:spPr>
          <a:xfrm flipH="1">
            <a:off x="5773390" y="4204243"/>
            <a:ext cx="359581" cy="10424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63B51817-9BD1-FBB4-D6CF-AAEF2C0263EE}"/>
              </a:ext>
            </a:extLst>
          </p:cNvPr>
          <p:cNvCxnSpPr/>
          <p:nvPr/>
        </p:nvCxnSpPr>
        <p:spPr>
          <a:xfrm>
            <a:off x="5773390" y="5246656"/>
            <a:ext cx="359581" cy="99730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连接符 85">
            <a:extLst>
              <a:ext uri="{FF2B5EF4-FFF2-40B4-BE49-F238E27FC236}">
                <a16:creationId xmlns:a16="http://schemas.microsoft.com/office/drawing/2014/main" id="{157EF5CE-E071-8584-79CB-D1F991B3E5FD}"/>
              </a:ext>
            </a:extLst>
          </p:cNvPr>
          <p:cNvCxnSpPr/>
          <p:nvPr/>
        </p:nvCxnSpPr>
        <p:spPr>
          <a:xfrm>
            <a:off x="5773390" y="5246656"/>
            <a:ext cx="3595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圆角矩形 86">
            <a:extLst>
              <a:ext uri="{FF2B5EF4-FFF2-40B4-BE49-F238E27FC236}">
                <a16:creationId xmlns:a16="http://schemas.microsoft.com/office/drawing/2014/main" id="{F67E6133-CAC5-1485-57E0-C272B64B9DC5}"/>
              </a:ext>
            </a:extLst>
          </p:cNvPr>
          <p:cNvSpPr/>
          <p:nvPr/>
        </p:nvSpPr>
        <p:spPr>
          <a:xfrm>
            <a:off x="6132971" y="6067125"/>
            <a:ext cx="871812" cy="353667"/>
          </a:xfrm>
          <a:prstGeom prst="roundRect">
            <a:avLst>
              <a:gd name="adj" fmla="val 5473"/>
            </a:avLst>
          </a:prstGeom>
          <a:solidFill>
            <a:schemeClr val="bg1">
              <a:alpha val="1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88" name="Rectangle 48">
            <a:extLst>
              <a:ext uri="{FF2B5EF4-FFF2-40B4-BE49-F238E27FC236}">
                <a16:creationId xmlns:a16="http://schemas.microsoft.com/office/drawing/2014/main" id="{EA2339C2-4A22-C647-4536-853272B90546}"/>
              </a:ext>
            </a:extLst>
          </p:cNvPr>
          <p:cNvSpPr/>
          <p:nvPr/>
        </p:nvSpPr>
        <p:spPr>
          <a:xfrm>
            <a:off x="5854004" y="4164035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service</a:t>
            </a:r>
            <a:r>
              <a:rPr lang="zh-CN" alt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 </a:t>
            </a:r>
            <a:r>
              <a:rPr lang="en-US" altLang="zh-CN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n</a:t>
            </a:r>
            <a:endParaRPr lang="en-US" sz="12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89" name="Rectangle 48">
            <a:extLst>
              <a:ext uri="{FF2B5EF4-FFF2-40B4-BE49-F238E27FC236}">
                <a16:creationId xmlns:a16="http://schemas.microsoft.com/office/drawing/2014/main" id="{E589E68C-E7AB-7F60-27F8-9441392952D1}"/>
              </a:ext>
            </a:extLst>
          </p:cNvPr>
          <p:cNvSpPr/>
          <p:nvPr/>
        </p:nvSpPr>
        <p:spPr>
          <a:xfrm>
            <a:off x="5854656" y="5121252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altLang="zh-CN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……</a:t>
            </a:r>
            <a:endParaRPr lang="en-US" sz="12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90" name="Rectangle 48">
            <a:extLst>
              <a:ext uri="{FF2B5EF4-FFF2-40B4-BE49-F238E27FC236}">
                <a16:creationId xmlns:a16="http://schemas.microsoft.com/office/drawing/2014/main" id="{B4AF1D5C-2299-6C82-2953-7D9B87616ACA}"/>
              </a:ext>
            </a:extLst>
          </p:cNvPr>
          <p:cNvSpPr/>
          <p:nvPr/>
        </p:nvSpPr>
        <p:spPr>
          <a:xfrm>
            <a:off x="5854004" y="6158745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service</a:t>
            </a:r>
            <a:r>
              <a:rPr lang="zh-CN" alt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 </a:t>
            </a:r>
            <a:r>
              <a:rPr lang="en-US" altLang="zh-CN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1</a:t>
            </a:r>
            <a:endParaRPr lang="en-US" sz="12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7" name="右大括号 6">
            <a:extLst>
              <a:ext uri="{FF2B5EF4-FFF2-40B4-BE49-F238E27FC236}">
                <a16:creationId xmlns:a16="http://schemas.microsoft.com/office/drawing/2014/main" id="{328B9105-12DF-6F83-6ACD-CE3F3741E696}"/>
              </a:ext>
            </a:extLst>
          </p:cNvPr>
          <p:cNvSpPr/>
          <p:nvPr/>
        </p:nvSpPr>
        <p:spPr>
          <a:xfrm>
            <a:off x="7072017" y="4204243"/>
            <a:ext cx="365989" cy="2039715"/>
          </a:xfrm>
          <a:prstGeom prst="rightBrac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228600"/>
            <a:endParaRPr kumimoji="1" lang="zh-CN" altLang="en-US" sz="90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  <p:sp>
        <p:nvSpPr>
          <p:cNvPr id="91" name="圆角矩形 90">
            <a:extLst>
              <a:ext uri="{FF2B5EF4-FFF2-40B4-BE49-F238E27FC236}">
                <a16:creationId xmlns:a16="http://schemas.microsoft.com/office/drawing/2014/main" id="{102D72DA-0356-78DC-E4F9-855BF1F21756}"/>
              </a:ext>
            </a:extLst>
          </p:cNvPr>
          <p:cNvSpPr/>
          <p:nvPr/>
        </p:nvSpPr>
        <p:spPr>
          <a:xfrm>
            <a:off x="7588272" y="4172038"/>
            <a:ext cx="4023307" cy="2108298"/>
          </a:xfrm>
          <a:prstGeom prst="roundRect">
            <a:avLst>
              <a:gd name="adj" fmla="val 5473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93" name="Rectangle 48">
            <a:extLst>
              <a:ext uri="{FF2B5EF4-FFF2-40B4-BE49-F238E27FC236}">
                <a16:creationId xmlns:a16="http://schemas.microsoft.com/office/drawing/2014/main" id="{48CF9B2E-5665-103B-D17F-67BE67CD5812}"/>
              </a:ext>
            </a:extLst>
          </p:cNvPr>
          <p:cNvSpPr/>
          <p:nvPr/>
        </p:nvSpPr>
        <p:spPr>
          <a:xfrm>
            <a:off x="8102512" y="4869582"/>
            <a:ext cx="3181342" cy="739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defTabSz="228600">
              <a:lnSpc>
                <a:spcPct val="150000"/>
              </a:lnSpc>
            </a:pPr>
            <a:r>
              <a:rPr lang="en-US" sz="16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Service</a:t>
            </a:r>
            <a:r>
              <a:rPr lang="en-US" altLang="zh-CN" sz="16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1</a:t>
            </a:r>
            <a:r>
              <a:rPr lang="zh-CN" altLang="en-US" sz="16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 </a:t>
            </a:r>
            <a:r>
              <a:rPr lang="en-US" sz="16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=</a:t>
            </a:r>
            <a:r>
              <a:rPr lang="zh-CN" altLang="en-US" sz="16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 </a:t>
            </a:r>
            <a:r>
              <a:rPr lang="en-US" altLang="zh-CN" sz="16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{</a:t>
            </a:r>
            <a:r>
              <a:rPr lang="en-US" sz="16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name, timeout, </a:t>
            </a:r>
            <a:r>
              <a:rPr lang="en-US" altLang="zh-CN" sz="16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...</a:t>
            </a:r>
            <a:r>
              <a:rPr lang="en-US" sz="16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}</a:t>
            </a:r>
          </a:p>
          <a:p>
            <a:pPr defTabSz="228600">
              <a:lnSpc>
                <a:spcPct val="150000"/>
              </a:lnSpc>
            </a:pPr>
            <a:r>
              <a:rPr lang="en-US" sz="16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Service2</a:t>
            </a:r>
            <a:r>
              <a:rPr lang="zh-CN" altLang="en-US" sz="16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 </a:t>
            </a:r>
            <a:r>
              <a:rPr lang="en-US" sz="16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=</a:t>
            </a:r>
            <a:r>
              <a:rPr lang="zh-CN" altLang="en-US" sz="16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 </a:t>
            </a:r>
            <a:r>
              <a:rPr lang="en-US" sz="16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{name, timeout, ...}</a:t>
            </a:r>
          </a:p>
          <a:p>
            <a:pPr defTabSz="228600">
              <a:lnSpc>
                <a:spcPct val="150000"/>
              </a:lnSpc>
            </a:pPr>
            <a:r>
              <a:rPr lang="en-US" sz="1600" dirty="0" err="1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Servicen</a:t>
            </a:r>
            <a:r>
              <a:rPr lang="zh-CN" altLang="en-US" sz="16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 </a:t>
            </a:r>
            <a:r>
              <a:rPr lang="en-US" sz="16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=</a:t>
            </a:r>
            <a:r>
              <a:rPr lang="zh-CN" altLang="en-US" sz="16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 </a:t>
            </a:r>
            <a:r>
              <a:rPr lang="en-US" sz="16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{name, timeout, ...}</a:t>
            </a:r>
          </a:p>
        </p:txBody>
      </p:sp>
      <p:sp>
        <p:nvSpPr>
          <p:cNvPr id="95" name="Rectangle 48">
            <a:extLst>
              <a:ext uri="{FF2B5EF4-FFF2-40B4-BE49-F238E27FC236}">
                <a16:creationId xmlns:a16="http://schemas.microsoft.com/office/drawing/2014/main" id="{85F39F6D-A333-6015-B4A1-8CD6DC3C2683}"/>
              </a:ext>
            </a:extLst>
          </p:cNvPr>
          <p:cNvSpPr/>
          <p:nvPr/>
        </p:nvSpPr>
        <p:spPr>
          <a:xfrm>
            <a:off x="7867180" y="4368297"/>
            <a:ext cx="1370950" cy="302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defTabSz="228600"/>
            <a:r>
              <a:rPr lang="en" altLang="zh-CN" sz="2000" b="1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Metadata</a:t>
            </a:r>
          </a:p>
        </p:txBody>
      </p:sp>
      <p:sp>
        <p:nvSpPr>
          <p:cNvPr id="12" name="上箭头 11">
            <a:extLst>
              <a:ext uri="{FF2B5EF4-FFF2-40B4-BE49-F238E27FC236}">
                <a16:creationId xmlns:a16="http://schemas.microsoft.com/office/drawing/2014/main" id="{C988914E-1BF0-F1F8-022C-45A07B25B15F}"/>
              </a:ext>
            </a:extLst>
          </p:cNvPr>
          <p:cNvSpPr/>
          <p:nvPr/>
        </p:nvSpPr>
        <p:spPr>
          <a:xfrm>
            <a:off x="5628926" y="3391387"/>
            <a:ext cx="330507" cy="291238"/>
          </a:xfrm>
          <a:prstGeom prst="upArrow">
            <a:avLst>
              <a:gd name="adj1" fmla="val 50000"/>
              <a:gd name="adj2" fmla="val 724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kumimoji="1" lang="zh-CN" altLang="en-US" sz="9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96" name="上箭头 95">
            <a:extLst>
              <a:ext uri="{FF2B5EF4-FFF2-40B4-BE49-F238E27FC236}">
                <a16:creationId xmlns:a16="http://schemas.microsoft.com/office/drawing/2014/main" id="{0B833BDC-D5FB-A7B8-950F-6C02531ADDB4}"/>
              </a:ext>
            </a:extLst>
          </p:cNvPr>
          <p:cNvSpPr/>
          <p:nvPr/>
        </p:nvSpPr>
        <p:spPr>
          <a:xfrm flipV="1">
            <a:off x="5617880" y="2402546"/>
            <a:ext cx="330507" cy="291238"/>
          </a:xfrm>
          <a:prstGeom prst="upArrow">
            <a:avLst>
              <a:gd name="adj1" fmla="val 50000"/>
              <a:gd name="adj2" fmla="val 724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kumimoji="1" lang="zh-CN" altLang="en-US" sz="9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97" name="任意形状 96">
            <a:extLst>
              <a:ext uri="{FF2B5EF4-FFF2-40B4-BE49-F238E27FC236}">
                <a16:creationId xmlns:a16="http://schemas.microsoft.com/office/drawing/2014/main" id="{0BAC23C3-F269-112A-18F4-D1E7DB6736DC}"/>
              </a:ext>
            </a:extLst>
          </p:cNvPr>
          <p:cNvSpPr/>
          <p:nvPr/>
        </p:nvSpPr>
        <p:spPr>
          <a:xfrm>
            <a:off x="2092037" y="1934382"/>
            <a:ext cx="2133600" cy="623455"/>
          </a:xfrm>
          <a:custGeom>
            <a:avLst/>
            <a:gdLst>
              <a:gd name="connsiteX0" fmla="*/ 0 w 4267200"/>
              <a:gd name="connsiteY0" fmla="*/ 1246909 h 1246909"/>
              <a:gd name="connsiteX1" fmla="*/ 0 w 4267200"/>
              <a:gd name="connsiteY1" fmla="*/ 0 h 1246909"/>
              <a:gd name="connsiteX2" fmla="*/ 4267200 w 4267200"/>
              <a:gd name="connsiteY2" fmla="*/ 0 h 1246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67200" h="1246909">
                <a:moveTo>
                  <a:pt x="0" y="1246909"/>
                </a:moveTo>
                <a:lnTo>
                  <a:pt x="0" y="0"/>
                </a:lnTo>
                <a:lnTo>
                  <a:pt x="4267200" y="0"/>
                </a:lnTo>
              </a:path>
            </a:pathLst>
          </a:custGeom>
          <a:noFill/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kumimoji="1" lang="zh-CN" altLang="en-US" sz="9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98" name="任意形状 97">
            <a:extLst>
              <a:ext uri="{FF2B5EF4-FFF2-40B4-BE49-F238E27FC236}">
                <a16:creationId xmlns:a16="http://schemas.microsoft.com/office/drawing/2014/main" id="{806F318C-9764-EFA1-D786-EB3D23B463EA}"/>
              </a:ext>
            </a:extLst>
          </p:cNvPr>
          <p:cNvSpPr/>
          <p:nvPr/>
        </p:nvSpPr>
        <p:spPr>
          <a:xfrm>
            <a:off x="3103360" y="4165201"/>
            <a:ext cx="1460090" cy="1081455"/>
          </a:xfrm>
          <a:custGeom>
            <a:avLst/>
            <a:gdLst>
              <a:gd name="connsiteX0" fmla="*/ 0 w 2920180"/>
              <a:gd name="connsiteY0" fmla="*/ 0 h 2271251"/>
              <a:gd name="connsiteX1" fmla="*/ 0 w 2920180"/>
              <a:gd name="connsiteY1" fmla="*/ 2271251 h 2271251"/>
              <a:gd name="connsiteX2" fmla="*/ 2920180 w 2920180"/>
              <a:gd name="connsiteY2" fmla="*/ 2271251 h 2271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0180" h="2271251">
                <a:moveTo>
                  <a:pt x="0" y="0"/>
                </a:moveTo>
                <a:lnTo>
                  <a:pt x="0" y="2271251"/>
                </a:lnTo>
                <a:lnTo>
                  <a:pt x="2920180" y="2271251"/>
                </a:lnTo>
              </a:path>
            </a:pathLst>
          </a:custGeom>
          <a:noFill/>
          <a:ln w="25400">
            <a:solidFill>
              <a:schemeClr val="bg1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kumimoji="1" lang="zh-CN" altLang="en-US" sz="9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>
            <a:extLst>
              <a:ext uri="{FF2B5EF4-FFF2-40B4-BE49-F238E27FC236}">
                <a16:creationId xmlns:a16="http://schemas.microsoft.com/office/drawing/2014/main" id="{B1311A2C-2E2F-3417-E73A-FEA71820FE49}"/>
              </a:ext>
            </a:extLst>
          </p:cNvPr>
          <p:cNvSpPr/>
          <p:nvPr/>
        </p:nvSpPr>
        <p:spPr>
          <a:xfrm>
            <a:off x="6677891" y="3908176"/>
            <a:ext cx="4807528" cy="1850325"/>
          </a:xfrm>
          <a:prstGeom prst="roundRect">
            <a:avLst>
              <a:gd name="adj" fmla="val 7441"/>
            </a:avLst>
          </a:prstGeom>
          <a:solidFill>
            <a:srgbClr val="00B0F0">
              <a:alpha val="19954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kumimoji="1" lang="zh-CN" altLang="en-US" sz="9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29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E6636BC20180234D78A0072836F0B3B062B9B207100DDB20A0D98F39B16C2BA34B43BC38C168AB0122592F0838465CEB921921FAF1D0ABC11BBFC26B7F4E1ADA24FB2EADD526949754C728F767A2439F9FD0E9157C626057A81A5197EE01DCA8DD06229F4E3</a:t>
            </a:r>
          </a:p>
        </p:txBody>
      </p:sp>
      <p:sp>
        <p:nvSpPr>
          <p:cNvPr id="30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E6636BC20180234D78A0072836F0B99012B9B2041CBB0BD0AED9843CB1E92B759B4BB3387161DB0A22092008384687EBAD09218A11D00BB11BBFC253752E1BD324F50EAD8127E48704882AE76E224046D963E4B175990FA048DEA195FADFAC88D9862B9F9E3</a:t>
            </a:r>
          </a:p>
        </p:txBody>
      </p:sp>
      <p:sp>
        <p:nvSpPr>
          <p:cNvPr id="31" name="文本框 3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E6636BC20180234D78A0072836F0BE8092B9B20C1995FBB0AAD98B33B1032B25BB4EBB387163FB0F22C92E08384670EB2809215AC1D0FBA11BBFC2437A1E1FD724F5F8AD632564B7B4FF2ED7684240538A9CE0BE76481F81688BF19F28E95C98DFE620900E3</a:t>
            </a:r>
          </a:p>
        </p:txBody>
      </p:sp>
      <p:sp>
        <p:nvSpPr>
          <p:cNvPr id="32" name="文本框 4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E6636BC20180234D78A0072836F0BC5042B9B2071914ABA0AFD98A36B1312BA09B46B338D169DB042219260838466CEBCA09217A11D0EBD11BBFC21D70AE1BD124F79CADC02084A7F49B2BF76E924D54EB27EF457D2D6E7658AE919C47F25C58DA8624926E3</a:t>
            </a:r>
          </a:p>
        </p:txBody>
      </p:sp>
      <p:sp>
        <p:nvSpPr>
          <p:cNvPr id="33" name="文本框 5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E6636BC20180234D78A0072836F0B1F0B2B9B20C194F3BB0ADD98331B1C62B51CB43B838C16E8B0E22C92408C8468EEBE509210AC1D04BD11BBFC228762E2FD824FCBAAD1124B6E784AF2DE761024E5537DCE27771BF55E7D8EF319F2F7D5C28DEE626942E3</a:t>
            </a:r>
          </a:p>
        </p:txBody>
      </p:sp>
      <p:sp>
        <p:nvSpPr>
          <p:cNvPr id="34" name="文本框 6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E6636BC20180234D78A0072836F0BEC032B9B20719E7ABD0A4D98930B1B12B712B41B8383169AB0722192908C8467AEB500921AA91D06BC11BBFC236721E20D524FF49AD4320F65744DB2EA767924C574BB3E271732605D208AA119547C05C28DCF62D9E0E3</a:t>
            </a:r>
          </a:p>
        </p:txBody>
      </p:sp>
      <p:sp>
        <p:nvSpPr>
          <p:cNvPr id="35" name="文本框 7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BBAAD9C20180234D78A0072836F0B3D0F2B9B20F17062BA0AED98A36B1592BA12B4DB63861636B0F22592308C84635EBDA09217A31D0EBC11BBFC2117CBE2DD124FE92AD4F2776A7040728C7604243DF3CC7E0757D97657F5887C19CEC514C28DAD62A9F4E3</a:t>
            </a:r>
          </a:p>
        </p:txBody>
      </p:sp>
      <p:sp>
        <p:nvSpPr>
          <p:cNvPr id="36" name="文本框 8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BBAAD96301B94B49125E2171A1A062D4C94DDB382D918ED1F8E93BB06143F2D129092979881007386133AB01D141FBACD8408281B5087F78A7F93BBEC330B2A8B641B8B65FB4B3F45A5D56C62FE5D9B873A12FF3BEB7B235512D2507674D74F1DA22C7F894C8CA2CE14516026FC0A97C0F2E945117541F0C89B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5BB1D68-2A73-8706-2217-EE427D6013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650" y="351785"/>
            <a:ext cx="1732943" cy="346588"/>
          </a:xfrm>
          <a:prstGeom prst="rect">
            <a:avLst/>
          </a:prstGeom>
        </p:spPr>
      </p:pic>
      <p:sp>
        <p:nvSpPr>
          <p:cNvPr id="17" name="标题 3">
            <a:extLst>
              <a:ext uri="{FF2B5EF4-FFF2-40B4-BE49-F238E27FC236}">
                <a16:creationId xmlns:a16="http://schemas.microsoft.com/office/drawing/2014/main" id="{C26840F5-5B2C-843D-4E3F-F56475C210EC}"/>
              </a:ext>
            </a:extLst>
          </p:cNvPr>
          <p:cNvSpPr txBox="1"/>
          <p:nvPr/>
        </p:nvSpPr>
        <p:spPr>
          <a:xfrm>
            <a:off x="428297" y="348246"/>
            <a:ext cx="9299028" cy="353667"/>
          </a:xfrm>
          <a:prstGeom prst="rect">
            <a:avLst/>
          </a:prstGeom>
        </p:spPr>
        <p:txBody>
          <a:bodyPr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defTabSz="914400"/>
            <a:r>
              <a:rPr lang="en" altLang="zh-CN" sz="3000" b="0" dirty="0">
                <a:solidFill>
                  <a:prstClr val="white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Dubbo3 </a:t>
            </a:r>
            <a:r>
              <a:rPr lang="zh-CN" altLang="en-US" sz="3000" b="0" dirty="0">
                <a:solidFill>
                  <a:prstClr val="white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应用级服务发现 </a:t>
            </a:r>
            <a:r>
              <a:rPr lang="en-US" altLang="zh-CN" sz="3000" b="0" dirty="0">
                <a:solidFill>
                  <a:prstClr val="white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– </a:t>
            </a:r>
            <a:r>
              <a:rPr lang="zh-CN" altLang="en-US" sz="3000" b="0" dirty="0">
                <a:solidFill>
                  <a:prstClr val="white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点对点元数据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D8BB834-B010-CF1D-5D8C-70C3D9D9C9CE}"/>
              </a:ext>
            </a:extLst>
          </p:cNvPr>
          <p:cNvSpPr/>
          <p:nvPr/>
        </p:nvSpPr>
        <p:spPr>
          <a:xfrm>
            <a:off x="6903594" y="4163924"/>
            <a:ext cx="4356121" cy="1200329"/>
          </a:xfrm>
          <a:prstGeom prst="rect">
            <a:avLst/>
          </a:prstGeom>
          <a:ln>
            <a:solidFill>
              <a:schemeClr val="tx1"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defTabSz="228600"/>
            <a:r>
              <a:rPr lang="en-GB" altLang="zh-CN" sz="1200" dirty="0">
                <a:solidFill>
                  <a:srgbClr val="0033B3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service </a:t>
            </a:r>
            <a:r>
              <a:rPr lang="en-GB" altLang="zh-CN" sz="1200" dirty="0" err="1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MetadataService</a:t>
            </a:r>
            <a:r>
              <a:rPr lang="en-GB" altLang="zh-CN" sz="1200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{</a:t>
            </a:r>
          </a:p>
          <a:p>
            <a:pPr defTabSz="228600"/>
            <a:r>
              <a:rPr lang="zh-CN" altLang="en-US" sz="1200" i="1" dirty="0">
                <a:solidFill>
                  <a:srgbClr val="8C8C8C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</a:t>
            </a:r>
            <a:r>
              <a:rPr lang="en-GB" altLang="zh-CN" sz="1200" i="1" dirty="0">
                <a:solidFill>
                  <a:srgbClr val="8C8C8C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//  get Metadata of  a certain revision</a:t>
            </a:r>
            <a:br>
              <a:rPr lang="en-GB" altLang="zh-CN" sz="1200" i="1" dirty="0">
                <a:solidFill>
                  <a:srgbClr val="8C8C8C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</a:br>
            <a:r>
              <a:rPr lang="en-GB" altLang="zh-CN" sz="1200" i="1" dirty="0">
                <a:solidFill>
                  <a:srgbClr val="8C8C8C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 </a:t>
            </a:r>
            <a:r>
              <a:rPr lang="en-GB" altLang="zh-CN" sz="1200" dirty="0" err="1">
                <a:solidFill>
                  <a:srgbClr val="0033B3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rpc</a:t>
            </a:r>
            <a:r>
              <a:rPr lang="en-GB" altLang="zh-CN" sz="1200" dirty="0">
                <a:solidFill>
                  <a:srgbClr val="0033B3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</a:t>
            </a:r>
            <a:r>
              <a:rPr lang="en-GB" altLang="zh-CN" sz="1200" dirty="0" err="1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getMetadata</a:t>
            </a:r>
            <a:r>
              <a:rPr lang="en-GB" altLang="zh-CN" sz="1200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(</a:t>
            </a:r>
            <a:r>
              <a:rPr lang="en-GB" altLang="zh-CN" sz="1200" dirty="0" err="1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MetaRequest</a:t>
            </a:r>
            <a:r>
              <a:rPr lang="en-GB" altLang="zh-CN" sz="1200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) </a:t>
            </a:r>
            <a:r>
              <a:rPr lang="en-GB" altLang="zh-CN" sz="1200" dirty="0">
                <a:solidFill>
                  <a:srgbClr val="0033B3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returns </a:t>
            </a:r>
            <a:r>
              <a:rPr lang="en-GB" altLang="zh-CN" sz="1200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(</a:t>
            </a:r>
            <a:r>
              <a:rPr lang="en-GB" altLang="zh-CN" sz="1200" dirty="0" err="1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MetaResponse</a:t>
            </a:r>
            <a:r>
              <a:rPr lang="en-GB" altLang="zh-CN" sz="1200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);</a:t>
            </a:r>
          </a:p>
          <a:p>
            <a:pPr defTabSz="228600"/>
            <a:endParaRPr lang="en-GB" altLang="zh-CN" sz="1200" dirty="0">
              <a:solidFill>
                <a:prstClr val="white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defTabSz="228600"/>
            <a:r>
              <a:rPr lang="en-GB" altLang="zh-CN" sz="1200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</a:t>
            </a:r>
            <a:r>
              <a:rPr lang="zh-CN" altLang="en-US" sz="1200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</a:t>
            </a:r>
            <a:r>
              <a:rPr lang="en-GB" altLang="zh-CN" sz="1200" i="1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//  ……</a:t>
            </a:r>
            <a:endParaRPr lang="en-GB" altLang="zh-CN" sz="1200" dirty="0">
              <a:solidFill>
                <a:prstClr val="white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defTabSz="228600"/>
            <a:r>
              <a:rPr lang="en-GB" altLang="zh-CN" sz="1200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}</a:t>
            </a:r>
            <a:endParaRPr lang="zh-CN" altLang="en-US" sz="1200" dirty="0">
              <a:solidFill>
                <a:prstClr val="white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972E9B42-1C53-16E0-884E-4C8CFF8DEA03}"/>
              </a:ext>
            </a:extLst>
          </p:cNvPr>
          <p:cNvSpPr/>
          <p:nvPr/>
        </p:nvSpPr>
        <p:spPr>
          <a:xfrm>
            <a:off x="596151" y="1326560"/>
            <a:ext cx="9299028" cy="1685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28600">
              <a:lnSpc>
                <a:spcPct val="150000"/>
              </a:lnSpc>
              <a:defRPr sz="3400" spc="68">
                <a:solidFill>
                  <a:srgbClr val="373D41"/>
                </a:solidFill>
                <a:latin typeface="FZLanTingHei-L-GBK"/>
                <a:ea typeface="FZLanTingHei-L-GBK"/>
                <a:cs typeface="FZLanTingHei-L-GBK"/>
                <a:sym typeface="FZLanTingHei-L-GBK"/>
              </a:defRPr>
            </a:pPr>
            <a:r>
              <a:rPr lang="zh-CN" altLang="en-US" sz="2000" b="1" spc="34" dirty="0">
                <a:solidFill>
                  <a:srgbClr val="FF6A00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地址发现简化后没有 </a:t>
            </a:r>
            <a:r>
              <a:rPr lang="en-US" altLang="zh-CN" sz="2000" b="1" spc="34" dirty="0">
                <a:solidFill>
                  <a:srgbClr val="FF6A00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RPC</a:t>
            </a:r>
            <a:r>
              <a:rPr lang="zh-CN" altLang="en-US" sz="2000" b="1" spc="34" dirty="0">
                <a:solidFill>
                  <a:srgbClr val="FF6A00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 元数据，如何解决易用性、功能性损失？</a:t>
            </a:r>
            <a:endParaRPr lang="en-US" altLang="zh-CN" sz="2000" b="1" spc="34" dirty="0">
              <a:solidFill>
                <a:srgbClr val="FF6A00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FZLanTingHei-L-GBK"/>
            </a:endParaRPr>
          </a:p>
          <a:p>
            <a:pPr marL="228600" indent="-228600" defTabSz="228600">
              <a:lnSpc>
                <a:spcPct val="150000"/>
              </a:lnSpc>
              <a:buFont typeface="Arial" panose="020B0604020202020204" pitchFamily="34" charset="0"/>
              <a:buChar char="•"/>
              <a:defRPr sz="3400" spc="68">
                <a:solidFill>
                  <a:srgbClr val="373D41"/>
                </a:solidFill>
                <a:latin typeface="FZLanTingHei-L-GBK"/>
                <a:ea typeface="FZLanTingHei-L-GBK"/>
                <a:cs typeface="FZLanTingHei-L-GBK"/>
                <a:sym typeface="FZLanTingHei-L-GBK"/>
              </a:defRPr>
            </a:pPr>
            <a:r>
              <a:rPr lang="zh-CN" altLang="en-US" sz="17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灵活控制单个 </a:t>
            </a:r>
            <a:r>
              <a:rPr lang="en-US" altLang="zh-CN" sz="17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RPC</a:t>
            </a:r>
            <a:r>
              <a:rPr lang="zh-CN" altLang="en-US" sz="17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 </a:t>
            </a:r>
            <a:r>
              <a:rPr lang="en-US" altLang="zh-CN" sz="17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Service</a:t>
            </a:r>
            <a:r>
              <a:rPr lang="zh-CN" altLang="en-US" sz="17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 的上下线</a:t>
            </a:r>
            <a:endParaRPr lang="en-US" altLang="zh-CN" sz="1700" spc="34" dirty="0">
              <a:solidFill>
                <a:prstClr val="white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FZLanTingHei-L-GBK"/>
            </a:endParaRPr>
          </a:p>
          <a:p>
            <a:pPr marL="228600" indent="-228600" defTabSz="228600">
              <a:lnSpc>
                <a:spcPct val="150000"/>
              </a:lnSpc>
              <a:buFont typeface="Arial" panose="020B0604020202020204" pitchFamily="34" charset="0"/>
              <a:buChar char="•"/>
              <a:defRPr sz="3400" spc="68">
                <a:solidFill>
                  <a:srgbClr val="373D41"/>
                </a:solidFill>
                <a:latin typeface="FZLanTingHei-L-GBK"/>
                <a:ea typeface="FZLanTingHei-L-GBK"/>
                <a:cs typeface="FZLanTingHei-L-GBK"/>
                <a:sym typeface="FZLanTingHei-L-GBK"/>
              </a:defRPr>
            </a:pPr>
            <a:r>
              <a:rPr lang="zh-CN" altLang="en-US" sz="17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如何指定单个 </a:t>
            </a:r>
            <a:r>
              <a:rPr lang="en-US" altLang="zh-CN" sz="17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RPC</a:t>
            </a:r>
            <a:r>
              <a:rPr lang="zh-CN" altLang="en-US" sz="17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 </a:t>
            </a:r>
            <a:r>
              <a:rPr lang="en-US" altLang="zh-CN" sz="17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Service</a:t>
            </a:r>
            <a:r>
              <a:rPr lang="zh-CN" altLang="en-US" sz="17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 的配置与行为</a:t>
            </a:r>
            <a:endParaRPr lang="en-US" altLang="zh-CN" sz="1700" spc="34" dirty="0">
              <a:solidFill>
                <a:prstClr val="white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FZLanTingHei-L-GBK"/>
            </a:endParaRPr>
          </a:p>
          <a:p>
            <a:pPr marL="228600" indent="-228600" defTabSz="228600">
              <a:lnSpc>
                <a:spcPct val="150000"/>
              </a:lnSpc>
              <a:buFont typeface="Arial" panose="020B0604020202020204" pitchFamily="34" charset="0"/>
              <a:buChar char="•"/>
              <a:defRPr sz="3400" spc="68">
                <a:solidFill>
                  <a:srgbClr val="373D41"/>
                </a:solidFill>
                <a:latin typeface="FZLanTingHei-L-GBK"/>
                <a:ea typeface="FZLanTingHei-L-GBK"/>
                <a:cs typeface="FZLanTingHei-L-GBK"/>
                <a:sym typeface="FZLanTingHei-L-GBK"/>
              </a:defRPr>
            </a:pPr>
            <a:r>
              <a:rPr lang="zh-CN" altLang="en-US" sz="17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如何知道针对服务定制扩展参数</a:t>
            </a:r>
            <a:endParaRPr lang="en-US" altLang="zh-CN" sz="1700" spc="34" dirty="0">
              <a:solidFill>
                <a:prstClr val="white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FZLanTingHei-L-GBK"/>
            </a:endParaRPr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61C5F3FB-160A-F97A-ADE3-3DC7BF9450AF}"/>
              </a:ext>
            </a:extLst>
          </p:cNvPr>
          <p:cNvSpPr/>
          <p:nvPr/>
        </p:nvSpPr>
        <p:spPr>
          <a:xfrm>
            <a:off x="596151" y="3601724"/>
            <a:ext cx="9299028" cy="2077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28600">
              <a:lnSpc>
                <a:spcPct val="150000"/>
              </a:lnSpc>
              <a:defRPr sz="3400" spc="68">
                <a:solidFill>
                  <a:srgbClr val="373D41"/>
                </a:solidFill>
                <a:latin typeface="FZLanTingHei-L-GBK"/>
                <a:ea typeface="FZLanTingHei-L-GBK"/>
                <a:cs typeface="FZLanTingHei-L-GBK"/>
                <a:sym typeface="FZLanTingHei-L-GBK"/>
              </a:defRPr>
            </a:pPr>
            <a:r>
              <a:rPr lang="zh-CN" altLang="en-US" sz="2000" b="1" spc="34" dirty="0">
                <a:solidFill>
                  <a:srgbClr val="FF6A00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引入 </a:t>
            </a:r>
            <a:r>
              <a:rPr lang="en-US" altLang="zh-CN" sz="2000" b="1" spc="34" dirty="0" err="1">
                <a:solidFill>
                  <a:srgbClr val="FF6A00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MetadataService</a:t>
            </a:r>
            <a:r>
              <a:rPr lang="zh-CN" altLang="en-US" sz="2000" b="1" spc="34" dirty="0">
                <a:solidFill>
                  <a:srgbClr val="FF6A00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 元数据服务服务</a:t>
            </a:r>
            <a:endParaRPr lang="en-US" altLang="zh-CN" sz="2000" b="1" spc="34" dirty="0">
              <a:solidFill>
                <a:srgbClr val="FF6A00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FZLanTingHei-L-GBK"/>
            </a:endParaRPr>
          </a:p>
          <a:p>
            <a:pPr marL="228600" indent="-228600" defTabSz="228600">
              <a:lnSpc>
                <a:spcPct val="150000"/>
              </a:lnSpc>
              <a:buFont typeface="Arial" panose="020B0604020202020204" pitchFamily="34" charset="0"/>
              <a:buChar char="•"/>
              <a:defRPr sz="3400" spc="68">
                <a:solidFill>
                  <a:srgbClr val="373D41"/>
                </a:solidFill>
                <a:latin typeface="FZLanTingHei-L-GBK"/>
                <a:ea typeface="FZLanTingHei-L-GBK"/>
                <a:cs typeface="FZLanTingHei-L-GBK"/>
                <a:sym typeface="FZLanTingHei-L-GBK"/>
              </a:defRPr>
            </a:pPr>
            <a:r>
              <a:rPr lang="zh-CN" altLang="en-US" sz="17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由中心化推送转向点对点拉取（</a:t>
            </a:r>
            <a:r>
              <a:rPr lang="en-US" altLang="zh-CN" sz="17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Consumer</a:t>
            </a:r>
            <a:r>
              <a:rPr lang="zh-CN" altLang="en-US" sz="17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 </a:t>
            </a:r>
            <a:r>
              <a:rPr lang="en-US" altLang="zh-CN" sz="17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- </a:t>
            </a:r>
            <a:r>
              <a:rPr lang="en-US" altLang="zh-CN" sz="1700" spc="34" dirty="0" err="1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Provder</a:t>
            </a:r>
            <a:r>
              <a:rPr lang="zh-CN" altLang="en-US" sz="17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）</a:t>
            </a:r>
            <a:endParaRPr lang="en-US" altLang="zh-CN" sz="1700" spc="34" dirty="0">
              <a:solidFill>
                <a:prstClr val="white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FZLanTingHei-L-GBK"/>
            </a:endParaRPr>
          </a:p>
          <a:p>
            <a:pPr marL="228600" indent="-228600" defTabSz="228600">
              <a:lnSpc>
                <a:spcPct val="150000"/>
              </a:lnSpc>
              <a:buFont typeface="Arial" panose="020B0604020202020204" pitchFamily="34" charset="0"/>
              <a:buChar char="•"/>
              <a:defRPr sz="3400" spc="68">
                <a:solidFill>
                  <a:srgbClr val="373D41"/>
                </a:solidFill>
                <a:latin typeface="FZLanTingHei-L-GBK"/>
                <a:ea typeface="FZLanTingHei-L-GBK"/>
                <a:cs typeface="FZLanTingHei-L-GBK"/>
                <a:sym typeface="FZLanTingHei-L-GBK"/>
              </a:defRPr>
            </a:pPr>
            <a:r>
              <a:rPr lang="zh-CN" altLang="en-US" sz="17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易于扩展更多的参数</a:t>
            </a:r>
            <a:endParaRPr lang="en-US" altLang="zh-CN" sz="1700" spc="34" dirty="0">
              <a:solidFill>
                <a:prstClr val="white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FZLanTingHei-L-GBK"/>
            </a:endParaRPr>
          </a:p>
          <a:p>
            <a:pPr marL="228600" indent="-228600" defTabSz="228600">
              <a:lnSpc>
                <a:spcPct val="150000"/>
              </a:lnSpc>
              <a:buFont typeface="Arial" panose="020B0604020202020204" pitchFamily="34" charset="0"/>
              <a:buChar char="•"/>
              <a:defRPr sz="3400" spc="68">
                <a:solidFill>
                  <a:srgbClr val="373D41"/>
                </a:solidFill>
                <a:latin typeface="FZLanTingHei-L-GBK"/>
                <a:ea typeface="FZLanTingHei-L-GBK"/>
                <a:cs typeface="FZLanTingHei-L-GBK"/>
                <a:sym typeface="FZLanTingHei-L-GBK"/>
              </a:defRPr>
            </a:pPr>
            <a:r>
              <a:rPr lang="zh-CN" altLang="en-US" sz="17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更高的数据量</a:t>
            </a:r>
            <a:endParaRPr lang="en-US" altLang="zh-CN" sz="1700" spc="34" dirty="0">
              <a:solidFill>
                <a:prstClr val="white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FZLanTingHei-L-GBK"/>
            </a:endParaRPr>
          </a:p>
          <a:p>
            <a:pPr marL="228600" indent="-228600" defTabSz="228600">
              <a:lnSpc>
                <a:spcPct val="150000"/>
              </a:lnSpc>
              <a:buFont typeface="Arial" panose="020B0604020202020204" pitchFamily="34" charset="0"/>
              <a:buChar char="•"/>
              <a:defRPr sz="3400" spc="68">
                <a:solidFill>
                  <a:srgbClr val="373D41"/>
                </a:solidFill>
                <a:latin typeface="FZLanTingHei-L-GBK"/>
                <a:ea typeface="FZLanTingHei-L-GBK"/>
                <a:cs typeface="FZLanTingHei-L-GBK"/>
                <a:sym typeface="FZLanTingHei-L-GBK"/>
              </a:defRPr>
            </a:pPr>
            <a:r>
              <a:rPr lang="zh-CN" altLang="en-US" sz="17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对外暴露更多的治理数据</a:t>
            </a:r>
            <a:endParaRPr lang="en-US" altLang="zh-CN" sz="1700" spc="34" dirty="0">
              <a:solidFill>
                <a:prstClr val="white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FZLanTingHei-L-GB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4A17D-D163-A94E-888F-0671A483E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53" y="248758"/>
            <a:ext cx="4279432" cy="1303653"/>
          </a:xfrm>
        </p:spPr>
        <p:txBody>
          <a:bodyPr/>
          <a:lstStyle/>
          <a:p>
            <a:r>
              <a:rPr lang="en-US" altLang="zh-CN" dirty="0"/>
              <a:t>Dubbo3</a:t>
            </a:r>
            <a:r>
              <a:rPr lang="zh-CN" altLang="en-US" dirty="0"/>
              <a:t> 应用级服务发现 </a:t>
            </a:r>
            <a:br>
              <a:rPr lang="en-US" altLang="zh-CN" dirty="0"/>
            </a:br>
            <a:r>
              <a:rPr lang="en-US" altLang="zh-CN" dirty="0"/>
              <a:t>-</a:t>
            </a:r>
            <a:r>
              <a:rPr lang="zh-CN" altLang="en-US" dirty="0"/>
              <a:t> 完整工作流程</a:t>
            </a:r>
            <a:endParaRPr lang="en-US" dirty="0"/>
          </a:p>
        </p:txBody>
      </p:sp>
      <p:sp>
        <p:nvSpPr>
          <p:cNvPr id="29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E6636BC20180234D78A0072836F0B3B062B9B207100DDB20A0D98F39B16C2BA34B43BC38C168AB0122592F0838465CEB921921FAF1D0ABC11BBFC26B7F4E1ADA24FB2EADD526949754C728F767A2439F9FD0E9157C626057A81A5197EE01DCA8DD06229F4E3</a:t>
            </a:r>
          </a:p>
        </p:txBody>
      </p:sp>
      <p:sp>
        <p:nvSpPr>
          <p:cNvPr id="30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E6636BC20180234D78A0072836F0B99012B9B2041CBB0BD0AED9843CB1E92B759B4BB3387161DB0A22092008384687EBAD09218A11D00BB11BBFC253752E1BD324F50EAD8127E48704882AE76E224046D963E4B175990FA048DEA195FADFAC88D9862B9F9E3</a:t>
            </a:r>
          </a:p>
        </p:txBody>
      </p:sp>
      <p:sp>
        <p:nvSpPr>
          <p:cNvPr id="31" name="文本框 3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E6636BC20180234D78A0072836F0BE8092B9B20C1995FBB0AAD98B33B1032B25BB4EBB387163FB0F22C92E08384670EB2809215AC1D0FBA11BBFC2437A1E1FD724F5F8AD632564B7B4FF2ED7684240538A9CE0BE76481F81688BF19F28E95C98DFE620900E3</a:t>
            </a:r>
          </a:p>
        </p:txBody>
      </p:sp>
      <p:sp>
        <p:nvSpPr>
          <p:cNvPr id="32" name="文本框 4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E6636BC20180234D78A0072836F0BC5042B9B2071914ABA0AFD98A36B1312BA09B46B338D169DB042219260838466CEBCA09217A11D0EBD11BBFC21D70AE1BD124F79CADC02084A7F49B2BF76E924D54EB27EF457D2D6E7658AE919C47F25C58DA8624926E3</a:t>
            </a:r>
          </a:p>
        </p:txBody>
      </p:sp>
      <p:sp>
        <p:nvSpPr>
          <p:cNvPr id="33" name="文本框 5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E6636BC20180234D78A0072836F0B1F0B2B9B20C194F3BB0ADD98331B1C62B51CB43B838C16E8B0E22C92408C8468EEBE509210AC1D04BD11BBFC228762E2FD824FCBAAD1124B6E784AF2DE761024E5537DCE27771BF55E7D8EF319F2F7D5C28DEE626942E3</a:t>
            </a:r>
          </a:p>
        </p:txBody>
      </p:sp>
      <p:sp>
        <p:nvSpPr>
          <p:cNvPr id="34" name="文本框 6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E6636BC20180234D78A0072836F0BEC032B9B20719E7ABD0A4D98930B1B12B712B41B8383169AB0722192908C8467AEB500921AA91D06BC11BBFC236721E20D524FF49AD4320F65744DB2EA767924C574BB3E271732605D208AA119547C05C28DCF62D9E0E3</a:t>
            </a:r>
          </a:p>
        </p:txBody>
      </p:sp>
      <p:sp>
        <p:nvSpPr>
          <p:cNvPr id="35" name="文本框 7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BBAAD9C20180234D78A0072836F0B3D0F2B9B20F17062BA0AED98A36B1592BA12B4DB63861636B0F22592308C84635EBDA09217A31D0EBC11BBFC2117CBE2DD124FE92AD4F2776A7040728C7604243DF3CC7E0757D97657F5887C19CEC514C28DAD62A9F4E3</a:t>
            </a:r>
          </a:p>
        </p:txBody>
      </p:sp>
      <p:sp>
        <p:nvSpPr>
          <p:cNvPr id="36" name="文本框 8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BBAAD96301B94B49125E2171A1A062D4C94DDB382D918ED1F8E93BB06143F2D129092979881007386133AB01D141FBACD8408281B5087F78A7F93BBEC330B2A8B641B8B65FB4B3F45A5D56C62FE5D9B873A12FF3BEB7B235512D2507674D74F1DA22C7F894C8CA2CE14516026FC0A97C0F2E945117541F0C89B</a:t>
            </a:r>
          </a:p>
        </p:txBody>
      </p:sp>
      <p:cxnSp>
        <p:nvCxnSpPr>
          <p:cNvPr id="43" name="Elbow Connector 17">
            <a:extLst>
              <a:ext uri="{FF2B5EF4-FFF2-40B4-BE49-F238E27FC236}">
                <a16:creationId xmlns:a16="http://schemas.microsoft.com/office/drawing/2014/main" id="{3CD40BA7-3DCD-B59D-246F-0D01F1DD3987}"/>
              </a:ext>
            </a:extLst>
          </p:cNvPr>
          <p:cNvCxnSpPr>
            <a:cxnSpLocks/>
          </p:cNvCxnSpPr>
          <p:nvPr/>
        </p:nvCxnSpPr>
        <p:spPr>
          <a:xfrm rot="5400000">
            <a:off x="3337498" y="2774759"/>
            <a:ext cx="1420790" cy="1338146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6C6815E8-E389-319E-2F19-EAF5C394E367}"/>
              </a:ext>
            </a:extLst>
          </p:cNvPr>
          <p:cNvCxnSpPr/>
          <p:nvPr/>
        </p:nvCxnSpPr>
        <p:spPr>
          <a:xfrm>
            <a:off x="7082776" y="2610774"/>
            <a:ext cx="493454" cy="0"/>
          </a:xfrm>
          <a:prstGeom prst="straightConnector1">
            <a:avLst/>
          </a:prstGeom>
          <a:ln w="12700">
            <a:solidFill>
              <a:srgbClr val="4150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386CC835-49DB-37AB-867B-FE8BB8A82F22}"/>
              </a:ext>
            </a:extLst>
          </p:cNvPr>
          <p:cNvGrpSpPr/>
          <p:nvPr/>
        </p:nvGrpSpPr>
        <p:grpSpPr>
          <a:xfrm>
            <a:off x="7576229" y="2043687"/>
            <a:ext cx="3140093" cy="1134174"/>
            <a:chOff x="7725746" y="8385318"/>
            <a:chExt cx="13045249" cy="4634191"/>
          </a:xfrm>
        </p:grpSpPr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A4BC7E0E-3D1B-7161-B704-E779AEF6E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5746" y="8385318"/>
              <a:ext cx="13045249" cy="4634191"/>
            </a:xfrm>
            <a:prstGeom prst="rect">
              <a:avLst/>
            </a:prstGeom>
          </p:spPr>
        </p:pic>
        <p:sp>
          <p:nvSpPr>
            <p:cNvPr id="54" name="右大括号 53">
              <a:extLst>
                <a:ext uri="{FF2B5EF4-FFF2-40B4-BE49-F238E27FC236}">
                  <a16:creationId xmlns:a16="http://schemas.microsoft.com/office/drawing/2014/main" id="{A67AC247-7727-18CC-FFC3-0C7F3E315D04}"/>
                </a:ext>
              </a:extLst>
            </p:cNvPr>
            <p:cNvSpPr/>
            <p:nvPr/>
          </p:nvSpPr>
          <p:spPr>
            <a:xfrm>
              <a:off x="12910225" y="9532140"/>
              <a:ext cx="892097" cy="2586111"/>
            </a:xfrm>
            <a:prstGeom prst="rightBrace">
              <a:avLst>
                <a:gd name="adj1" fmla="val 8333"/>
                <a:gd name="adj2" fmla="val 51724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228600"/>
              <a:endParaRPr kumimoji="1" lang="zh-CN" altLang="en-US" sz="900">
                <a:solidFill>
                  <a:srgbClr val="181818"/>
                </a:solidFill>
                <a:latin typeface="微软雅黑"/>
                <a:ea typeface="微软雅黑"/>
              </a:endParaRPr>
            </a:p>
          </p:txBody>
        </p:sp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E4FDBFFB-843D-B1C7-E10C-9BFD88F323BC}"/>
              </a:ext>
            </a:extLst>
          </p:cNvPr>
          <p:cNvSpPr txBox="1"/>
          <p:nvPr/>
        </p:nvSpPr>
        <p:spPr>
          <a:xfrm>
            <a:off x="2232011" y="3561135"/>
            <a:ext cx="1044682" cy="400110"/>
          </a:xfrm>
          <a:prstGeom prst="rect">
            <a:avLst/>
          </a:prstGeom>
          <a:solidFill>
            <a:schemeClr val="tx2"/>
          </a:solidFill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defTabSz="228600"/>
            <a:r>
              <a:rPr lang="en" altLang="zh-CN" sz="1000" dirty="0">
                <a:solidFill>
                  <a:prstClr val="white"/>
                </a:solidFill>
                <a:latin typeface="微软雅黑"/>
                <a:ea typeface="微软雅黑"/>
              </a:rPr>
              <a:t>127.0.0.1:20880 </a:t>
            </a: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5A4BC738-719E-3A02-5CDB-5358AC227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88" y="4161090"/>
            <a:ext cx="9396522" cy="2501233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01F48C65-13EB-72EE-7004-45543604C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049" y="135184"/>
            <a:ext cx="3219903" cy="949394"/>
          </a:xfrm>
          <a:prstGeom prst="rect">
            <a:avLst/>
          </a:prstGeom>
        </p:spPr>
      </p:pic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3F399F9C-9365-5877-145F-446D39EB9A82}"/>
              </a:ext>
            </a:extLst>
          </p:cNvPr>
          <p:cNvCxnSpPr>
            <a:stCxn id="18" idx="0"/>
          </p:cNvCxnSpPr>
          <p:nvPr/>
        </p:nvCxnSpPr>
        <p:spPr>
          <a:xfrm flipV="1">
            <a:off x="5828787" y="1084578"/>
            <a:ext cx="0" cy="5296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55D71B8D-1811-6C0B-6D5F-3D6E616BF84E}"/>
              </a:ext>
            </a:extLst>
          </p:cNvPr>
          <p:cNvGrpSpPr/>
          <p:nvPr/>
        </p:nvGrpSpPr>
        <p:grpSpPr>
          <a:xfrm>
            <a:off x="4531315" y="1614197"/>
            <a:ext cx="2551461" cy="1373360"/>
            <a:chOff x="9062630" y="3228394"/>
            <a:chExt cx="5102921" cy="2746719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D74D114F-B49C-3B70-62A6-A7CFB6B94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9597" y="3228394"/>
              <a:ext cx="5015954" cy="2268361"/>
            </a:xfrm>
            <a:prstGeom prst="rect">
              <a:avLst/>
            </a:prstGeom>
          </p:spPr>
        </p:pic>
        <p:sp>
          <p:nvSpPr>
            <p:cNvPr id="50" name="左右箭头 49">
              <a:extLst>
                <a:ext uri="{FF2B5EF4-FFF2-40B4-BE49-F238E27FC236}">
                  <a16:creationId xmlns:a16="http://schemas.microsoft.com/office/drawing/2014/main" id="{F8FC6857-C49A-51E8-74C2-AEA3ECCF38D6}"/>
                </a:ext>
              </a:extLst>
            </p:cNvPr>
            <p:cNvSpPr/>
            <p:nvPr/>
          </p:nvSpPr>
          <p:spPr>
            <a:xfrm>
              <a:off x="10682868" y="5221548"/>
              <a:ext cx="1984917" cy="275207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600"/>
              <a:endParaRPr kumimoji="1" lang="zh-CN" altLang="en-US" sz="900">
                <a:solidFill>
                  <a:prstClr val="white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FA514D10-F87B-1253-A0BA-1F6B11CA2D33}"/>
                </a:ext>
              </a:extLst>
            </p:cNvPr>
            <p:cNvSpPr txBox="1"/>
            <p:nvPr/>
          </p:nvSpPr>
          <p:spPr>
            <a:xfrm>
              <a:off x="11051598" y="5544225"/>
              <a:ext cx="1308692" cy="430888"/>
            </a:xfrm>
            <a:prstGeom prst="rect">
              <a:avLst/>
            </a:prstGeom>
            <a:solidFill>
              <a:schemeClr val="tx2"/>
            </a:solidFill>
          </p:spPr>
          <p:txBody>
            <a:bodyPr wrap="none" rtlCol="0">
              <a:spAutoFit/>
            </a:bodyPr>
            <a:lstStyle/>
            <a:p>
              <a:pPr defTabSz="228600"/>
              <a:r>
                <a:rPr kumimoji="1" lang="en-US" altLang="zh-CN" sz="800" dirty="0">
                  <a:solidFill>
                    <a:prstClr val="white"/>
                  </a:solidFill>
                  <a:latin typeface="微软雅黑"/>
                  <a:ea typeface="微软雅黑"/>
                </a:rPr>
                <a:t>Metadata</a:t>
              </a:r>
              <a:endParaRPr kumimoji="1" lang="zh-CN" altLang="en-US" sz="800" dirty="0">
                <a:solidFill>
                  <a:prstClr val="white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58" name="下箭头 57">
              <a:extLst>
                <a:ext uri="{FF2B5EF4-FFF2-40B4-BE49-F238E27FC236}">
                  <a16:creationId xmlns:a16="http://schemas.microsoft.com/office/drawing/2014/main" id="{19E07423-E072-244E-C62E-54B4EB76E933}"/>
                </a:ext>
              </a:extLst>
            </p:cNvPr>
            <p:cNvSpPr/>
            <p:nvPr/>
          </p:nvSpPr>
          <p:spPr>
            <a:xfrm rot="2700000" flipH="1">
              <a:off x="10185574" y="3685264"/>
              <a:ext cx="299616" cy="108304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600"/>
              <a:endParaRPr kumimoji="1" lang="zh-CN" altLang="en-US" sz="900">
                <a:solidFill>
                  <a:prstClr val="white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21E3420A-A37E-E556-7D38-B776726BD28B}"/>
                </a:ext>
              </a:extLst>
            </p:cNvPr>
            <p:cNvSpPr txBox="1"/>
            <p:nvPr/>
          </p:nvSpPr>
          <p:spPr>
            <a:xfrm rot="18900000">
              <a:off x="9062630" y="3788882"/>
              <a:ext cx="1964674" cy="430888"/>
            </a:xfrm>
            <a:prstGeom prst="rect">
              <a:avLst/>
            </a:prstGeom>
            <a:solidFill>
              <a:schemeClr val="tx2"/>
            </a:solidFill>
            <a:effectLst>
              <a:softEdge rad="12700"/>
            </a:effectLst>
          </p:spPr>
          <p:txBody>
            <a:bodyPr wrap="square" rtlCol="0">
              <a:spAutoFit/>
            </a:bodyPr>
            <a:lstStyle/>
            <a:p>
              <a:pPr defTabSz="228600"/>
              <a:r>
                <a:rPr lang="en" altLang="zh-CN" sz="800" dirty="0">
                  <a:solidFill>
                    <a:prstClr val="white"/>
                  </a:solidFill>
                  <a:latin typeface="微软雅黑"/>
                  <a:ea typeface="微软雅黑"/>
                </a:rPr>
                <a:t>127.0.0.1:20880</a:t>
              </a:r>
            </a:p>
          </p:txBody>
        </p:sp>
      </p:grpSp>
      <p:sp>
        <p:nvSpPr>
          <p:cNvPr id="67" name="文本框 66">
            <a:extLst>
              <a:ext uri="{FF2B5EF4-FFF2-40B4-BE49-F238E27FC236}">
                <a16:creationId xmlns:a16="http://schemas.microsoft.com/office/drawing/2014/main" id="{AABCEB8C-F494-84D4-D0C0-3F065AAC43B4}"/>
              </a:ext>
            </a:extLst>
          </p:cNvPr>
          <p:cNvSpPr txBox="1"/>
          <p:nvPr/>
        </p:nvSpPr>
        <p:spPr>
          <a:xfrm>
            <a:off x="2232011" y="3813720"/>
            <a:ext cx="1044682" cy="400110"/>
          </a:xfrm>
          <a:prstGeom prst="rect">
            <a:avLst/>
          </a:prstGeom>
          <a:solidFill>
            <a:schemeClr val="bg1"/>
          </a:solidFill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defTabSz="228600"/>
            <a:r>
              <a:rPr lang="en" altLang="zh-CN" sz="1000" dirty="0">
                <a:solidFill>
                  <a:srgbClr val="7F7F7F">
                    <a:lumMod val="50000"/>
                  </a:srgbClr>
                </a:solidFill>
                <a:latin typeface="微软雅黑"/>
                <a:ea typeface="微软雅黑"/>
              </a:rPr>
              <a:t>127.0.0.</a:t>
            </a:r>
            <a:r>
              <a:rPr lang="en-US" altLang="zh-CN" sz="1000" dirty="0">
                <a:solidFill>
                  <a:srgbClr val="7F7F7F">
                    <a:lumMod val="50000"/>
                  </a:srgbClr>
                </a:solidFill>
                <a:latin typeface="微软雅黑"/>
                <a:ea typeface="微软雅黑"/>
              </a:rPr>
              <a:t>2</a:t>
            </a:r>
            <a:r>
              <a:rPr lang="en" altLang="zh-CN" sz="1000" dirty="0">
                <a:solidFill>
                  <a:srgbClr val="7F7F7F">
                    <a:lumMod val="50000"/>
                  </a:srgbClr>
                </a:solidFill>
                <a:latin typeface="微软雅黑"/>
                <a:ea typeface="微软雅黑"/>
              </a:rPr>
              <a:t>:20880 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0BF6EE0-D214-DA92-7392-AA71A16AB469}"/>
              </a:ext>
            </a:extLst>
          </p:cNvPr>
          <p:cNvSpPr txBox="1"/>
          <p:nvPr/>
        </p:nvSpPr>
        <p:spPr>
          <a:xfrm>
            <a:off x="3535177" y="3683465"/>
            <a:ext cx="691136" cy="400110"/>
          </a:xfrm>
          <a:prstGeom prst="rect">
            <a:avLst/>
          </a:prstGeom>
          <a:solidFill>
            <a:schemeClr val="tx2"/>
          </a:solidFill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defTabSz="228600"/>
            <a:r>
              <a:rPr lang="en" altLang="zh-CN" sz="1000" dirty="0">
                <a:solidFill>
                  <a:prstClr val="white"/>
                </a:solidFill>
                <a:latin typeface="微软雅黑"/>
                <a:ea typeface="微软雅黑"/>
              </a:rPr>
              <a:t>Metadata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DAE700B1-EA34-7E09-57EA-1BBF40EAB988}"/>
              </a:ext>
            </a:extLst>
          </p:cNvPr>
          <p:cNvSpPr txBox="1"/>
          <p:nvPr/>
        </p:nvSpPr>
        <p:spPr>
          <a:xfrm>
            <a:off x="3286758" y="3676532"/>
            <a:ext cx="139164" cy="276999"/>
          </a:xfrm>
          <a:prstGeom prst="rect">
            <a:avLst/>
          </a:prstGeom>
          <a:solidFill>
            <a:schemeClr val="bg1"/>
          </a:solidFill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defTabSz="228600"/>
            <a:r>
              <a:rPr lang="en-US" altLang="zh-CN" sz="1200" dirty="0">
                <a:solidFill>
                  <a:srgbClr val="181818"/>
                </a:solidFill>
                <a:latin typeface="微软雅黑"/>
                <a:ea typeface="微软雅黑"/>
              </a:rPr>
              <a:t>+</a:t>
            </a:r>
            <a:endParaRPr lang="en" altLang="zh-CN" sz="1200" dirty="0">
              <a:solidFill>
                <a:srgbClr val="181818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375523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E6636BC20180234D78A0072836F0B3B062B9B207100DDB20A0D98F39B16C2BA34B43BC38C168AB0122592F0838465CEB921921FAF1D0ABC11BBFC26B7F4E1ADA24FB2EADD526949754C728F767A2439F9FD0E9157C626057A81A5197EE01DCA8DD06229F4E3</a:t>
            </a:r>
          </a:p>
        </p:txBody>
      </p:sp>
      <p:sp>
        <p:nvSpPr>
          <p:cNvPr id="5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E6636BC20180234D78A0072836F0B99012B9B2041CBB0BD0AED9843CB1E92B759B4BB3387161DB0A22092008384687EBAD09218A11D00BB11BBFC253752E1BD324F50EAD8127E48704882AE76E224046D963E4B175990FA048DEA195FADFAC88D9862B9F9E3</a:t>
            </a:r>
          </a:p>
        </p:txBody>
      </p:sp>
      <p:sp>
        <p:nvSpPr>
          <p:cNvPr id="6" name="文本框 3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E6636BC20180234D78A0072836F0BE8092B9B20C1995FBB0AAD98B33B1032B25BB4EBB387163FB0F22C92E08384670EB2809215AC1D0FBA11BBFC2437A1E1FD724F5F8AD632564B7B4FF2ED7684240538A9CE0BE76481F81688BF19F28E95C98DFE620900E3</a:t>
            </a:r>
          </a:p>
        </p:txBody>
      </p:sp>
      <p:sp>
        <p:nvSpPr>
          <p:cNvPr id="7" name="文本框 4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E6636BC20180234D78A0072836F0BC5042B9B2071914ABA0AFD98A36B1312BA09B46B338D169DB042219260838466CEBCA09217A11D0EBD11BBFC21D70AE1BD124F79CADC02084A7F49B2BF76E924D54EB27EF457D2D6E7658AE919C47F25C58DA8624926E3</a:t>
            </a:r>
          </a:p>
        </p:txBody>
      </p:sp>
      <p:sp>
        <p:nvSpPr>
          <p:cNvPr id="8" name="文本框 5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E6636BC20180234D78A0072836F0B1F0B2B9B20C194F3BB0ADD98331B1C62B51CB43B838C16E8B0E22C92408C8468EEBE509210AC1D04BD11BBFC228762E2FD824FCBAAD1124B6E784AF2DE761024E5537DCE27771BF55E7D8EF319F2F7D5C28DEE626942E3</a:t>
            </a:r>
          </a:p>
        </p:txBody>
      </p:sp>
      <p:sp>
        <p:nvSpPr>
          <p:cNvPr id="9" name="文本框 6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E6636BC20180234D78A0072836F0BEC032B9B20719E7ABD0A4D98930B1B12B712B41B8383169AB0722192908C8467AEB500921AA91D06BC11BBFC236721E20D524FF49AD4320F65744DB2EA767924C574BB3E271732605D208AA119547C05C28DCF62D9E0E3</a:t>
            </a:r>
          </a:p>
        </p:txBody>
      </p:sp>
      <p:sp>
        <p:nvSpPr>
          <p:cNvPr id="10" name="文本框 7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BBAAD9C20180234D78A0072836F0B3D0F2B9B20F17062BA0AED98A36B1592BA12B4DB63861636B0F22592308C84635EBDA09217A31D0EBC11BBFC2117CBE2DD124FE92AD4F2776A7040728C7604243DF3CC7E0757D97657F5887C19CEC514C28DAD62A9F4E3</a:t>
            </a:r>
          </a:p>
        </p:txBody>
      </p:sp>
      <p:sp>
        <p:nvSpPr>
          <p:cNvPr id="11" name="文本框 8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BBAAD96301B94B49125E2171A1A062D4C94DDB382D918ED1F8E93BB06143F2D129092979881007386133AB01D141FBACD8408281B5087F78A7F93BBEC330B2A8B641B8B65FB4B3F45A5D56C62FE5D9B873A12FF3BEB7B235512D2507674D74F1DA22C7F894C8CA2CE14516026FC0A97C0F2E945117541F0C89B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D319F2-6421-7DAA-5A84-DFC17BC0E2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90137B0-EE56-5240-2F94-B3E6258D5A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650" y="339587"/>
            <a:ext cx="1732943" cy="346588"/>
          </a:xfrm>
          <a:prstGeom prst="rect">
            <a:avLst/>
          </a:prstGeom>
        </p:spPr>
      </p:pic>
      <p:sp>
        <p:nvSpPr>
          <p:cNvPr id="15" name="Shape 130">
            <a:extLst>
              <a:ext uri="{FF2B5EF4-FFF2-40B4-BE49-F238E27FC236}">
                <a16:creationId xmlns:a16="http://schemas.microsoft.com/office/drawing/2014/main" id="{ACC2500E-F070-279A-348A-A4D6E5277416}"/>
              </a:ext>
            </a:extLst>
          </p:cNvPr>
          <p:cNvSpPr/>
          <p:nvPr/>
        </p:nvSpPr>
        <p:spPr>
          <a:xfrm>
            <a:off x="873980" y="2150725"/>
            <a:ext cx="981350" cy="1065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228600"/>
            <a:r>
              <a:rPr lang="en-US" altLang="zh-CN" sz="6000" b="0" spc="58" dirty="0">
                <a:solidFill>
                  <a:srgbClr val="FF6A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03</a:t>
            </a: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814B444C-068F-8184-5FBE-62B361AFA5DF}"/>
              </a:ext>
            </a:extLst>
          </p:cNvPr>
          <p:cNvSpPr/>
          <p:nvPr/>
        </p:nvSpPr>
        <p:spPr>
          <a:xfrm>
            <a:off x="921363" y="3289662"/>
            <a:ext cx="1867932" cy="49527"/>
          </a:xfrm>
          <a:prstGeom prst="rect">
            <a:avLst/>
          </a:prstGeom>
          <a:gradFill>
            <a:gsLst>
              <a:gs pos="0">
                <a:srgbClr val="FFB61A"/>
              </a:gs>
              <a:gs pos="100000">
                <a:srgbClr val="FF6A00"/>
              </a:gs>
            </a:gsLst>
            <a:lin ang="10800000"/>
          </a:gradFill>
          <a:ln w="3175">
            <a:miter lim="400000"/>
          </a:ln>
        </p:spPr>
        <p:txBody>
          <a:bodyPr lIns="0" tIns="0" rIns="0" bIns="0" anchor="ctr"/>
          <a:lstStyle/>
          <a:p>
            <a:pPr defTabSz="228600">
              <a:defRPr sz="3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20">
              <a:solidFill>
                <a:srgbClr val="FFFFFF"/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7" name="Analytics and Intelligence">
            <a:extLst>
              <a:ext uri="{FF2B5EF4-FFF2-40B4-BE49-F238E27FC236}">
                <a16:creationId xmlns:a16="http://schemas.microsoft.com/office/drawing/2014/main" id="{701BA5DA-E1C3-94CD-2700-D7953AA6962B}"/>
              </a:ext>
            </a:extLst>
          </p:cNvPr>
          <p:cNvSpPr txBox="1"/>
          <p:nvPr/>
        </p:nvSpPr>
        <p:spPr>
          <a:xfrm>
            <a:off x="873980" y="3625361"/>
            <a:ext cx="4044384" cy="13570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4763" tIns="24763" rIns="24763" bIns="24763" anchor="ctr">
            <a:spAutoFit/>
          </a:bodyPr>
          <a:lstStyle>
            <a:lvl1pPr algn="l">
              <a:lnSpc>
                <a:spcPct val="110000"/>
              </a:lnSpc>
              <a:defRPr sz="10200">
                <a:solidFill>
                  <a:srgbClr val="797979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 defTabSz="228600"/>
            <a:r>
              <a:rPr lang="zh-CN" altLang="en-US" sz="4000" b="1" dirty="0">
                <a:solidFill>
                  <a:prstClr val="white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+mn-lt"/>
              </a:rPr>
              <a:t>饿了么 </a:t>
            </a:r>
            <a:r>
              <a:rPr lang="en" altLang="zh-CN" sz="4000" b="1" dirty="0">
                <a:solidFill>
                  <a:prstClr val="white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+mn-lt"/>
              </a:rPr>
              <a:t>Dubbo3 </a:t>
            </a:r>
            <a:r>
              <a:rPr lang="zh-CN" altLang="en-US" sz="4000" b="1" dirty="0">
                <a:solidFill>
                  <a:prstClr val="white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+mn-lt"/>
              </a:rPr>
              <a:t>升级过程</a:t>
            </a:r>
            <a:endParaRPr sz="4000" b="1" dirty="0">
              <a:solidFill>
                <a:prstClr val="white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49681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49"/>
          <p:cNvSpPr/>
          <p:nvPr/>
        </p:nvSpPr>
        <p:spPr>
          <a:xfrm>
            <a:off x="-3183" y="335275"/>
            <a:ext cx="12195182" cy="6845300"/>
          </a:xfrm>
          <a:prstGeom prst="rect">
            <a:avLst/>
          </a:prstGeom>
          <a:solidFill>
            <a:srgbClr val="00A0E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800"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/>
          </a:p>
        </p:txBody>
      </p:sp>
      <p:sp>
        <p:nvSpPr>
          <p:cNvPr id="129" name="Shape 50"/>
          <p:cNvSpPr/>
          <p:nvPr/>
        </p:nvSpPr>
        <p:spPr>
          <a:xfrm>
            <a:off x="0" y="5773737"/>
            <a:ext cx="12192000" cy="10842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1800"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lang="en-US" altLang="zh-CN" b="1" dirty="0">
              <a:latin typeface="SimSun" panose="02010600030101010101" pitchFamily="2" charset="-122"/>
              <a:ea typeface="SimSun" panose="02010600030101010101" pitchFamily="2" charset="-122"/>
              <a:sym typeface="Microsoft YaHei"/>
            </a:endParaRPr>
          </a:p>
          <a:p>
            <a:pPr defTabSz="457200">
              <a:defRPr sz="18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b="1" dirty="0">
                <a:latin typeface="SimSun" panose="02010600030101010101" pitchFamily="2" charset="-122"/>
                <a:ea typeface="SimSun" panose="02010600030101010101" pitchFamily="2" charset="-122"/>
                <a:sym typeface="Microsoft YaHei"/>
              </a:rPr>
              <a:t>			Apache Dubbo</a:t>
            </a:r>
          </a:p>
          <a:p>
            <a:pPr defTabSz="457200">
              <a:defRPr sz="1800"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31" name="Shape 52"/>
          <p:cNvSpPr/>
          <p:nvPr/>
        </p:nvSpPr>
        <p:spPr>
          <a:xfrm>
            <a:off x="1365751" y="1738906"/>
            <a:ext cx="9457315" cy="147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defTabSz="457200">
              <a:defRPr sz="6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Dubbo3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百万集群实例的秘密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ctr"/>
            <a:r>
              <a:rPr lang="zh-CN" altLang="en-US" sz="3600" dirty="0">
                <a:latin typeface="SimSun" panose="02010600030101010101" pitchFamily="2" charset="-122"/>
                <a:ea typeface="SimSun" panose="02010600030101010101" pitchFamily="2" charset="-122"/>
              </a:rPr>
              <a:t>                   </a:t>
            </a:r>
            <a:r>
              <a:rPr lang="en-US" altLang="zh-CN" sz="3600" dirty="0">
                <a:latin typeface="SimSun" panose="02010600030101010101" pitchFamily="2" charset="-122"/>
                <a:ea typeface="SimSun" panose="02010600030101010101" pitchFamily="2" charset="-122"/>
              </a:rPr>
              <a:t>--</a:t>
            </a:r>
            <a:r>
              <a:rPr lang="zh-CN" altLang="en-US" sz="3600" dirty="0">
                <a:latin typeface="SimSun" panose="02010600030101010101" pitchFamily="2" charset="-122"/>
                <a:ea typeface="SimSun" panose="02010600030101010101" pitchFamily="2" charset="-122"/>
              </a:rPr>
              <a:t> 服务发现机制详解</a:t>
            </a:r>
            <a:endParaRPr lang="en-US" altLang="zh-CN" sz="36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32" name="Shape 53"/>
          <p:cNvSpPr/>
          <p:nvPr/>
        </p:nvSpPr>
        <p:spPr>
          <a:xfrm>
            <a:off x="1144586" y="2523737"/>
            <a:ext cx="8335965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457200">
              <a:defRPr sz="1800">
                <a:solidFill>
                  <a:srgbClr val="F5F5F5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8462712" y="4603700"/>
            <a:ext cx="1496834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  <a:cs typeface="Microsoft YaHei" charset="-122"/>
                <a:sym typeface="Lucida Grande"/>
              </a:rPr>
              <a:t>刘军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imSun" panose="02010600030101010101" pitchFamily="2" charset="-122"/>
              <a:ea typeface="SimSun" panose="02010600030101010101" pitchFamily="2" charset="-122"/>
              <a:cs typeface="Microsoft YaHei" charset="-122"/>
              <a:sym typeface="Lucida Grande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7111C5C-98B1-4DFD-7A9A-7E7461338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84" y="5899859"/>
            <a:ext cx="832022" cy="83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80635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>
            <a:extLst>
              <a:ext uri="{FF2B5EF4-FFF2-40B4-BE49-F238E27FC236}">
                <a16:creationId xmlns:a16="http://schemas.microsoft.com/office/drawing/2014/main" id="{E4F045CB-52F5-5348-952B-2BE6C87ABB09}"/>
              </a:ext>
            </a:extLst>
          </p:cNvPr>
          <p:cNvSpPr/>
          <p:nvPr/>
        </p:nvSpPr>
        <p:spPr>
          <a:xfrm>
            <a:off x="3819833" y="1039652"/>
            <a:ext cx="8111613" cy="5458130"/>
          </a:xfrm>
          <a:prstGeom prst="roundRect">
            <a:avLst>
              <a:gd name="adj" fmla="val 1108"/>
            </a:avLst>
          </a:prstGeom>
          <a:solidFill>
            <a:schemeClr val="bg1">
              <a:alpha val="1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D92DF982-7F9C-C12A-0179-C96502B9B37C}"/>
              </a:ext>
            </a:extLst>
          </p:cNvPr>
          <p:cNvSpPr/>
          <p:nvPr/>
        </p:nvSpPr>
        <p:spPr>
          <a:xfrm>
            <a:off x="3998607" y="2066574"/>
            <a:ext cx="2801848" cy="3447236"/>
          </a:xfrm>
          <a:prstGeom prst="roundRect">
            <a:avLst>
              <a:gd name="adj" fmla="val 7441"/>
            </a:avLst>
          </a:prstGeom>
          <a:solidFill>
            <a:srgbClr val="00B0F0">
              <a:alpha val="19954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kumimoji="1" lang="zh-CN" altLang="en-US" sz="9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58A1270B-B08F-1492-7C09-8E8B69BC1B12}"/>
              </a:ext>
            </a:extLst>
          </p:cNvPr>
          <p:cNvSpPr/>
          <p:nvPr/>
        </p:nvSpPr>
        <p:spPr>
          <a:xfrm>
            <a:off x="8950666" y="2010263"/>
            <a:ext cx="2801848" cy="3447236"/>
          </a:xfrm>
          <a:prstGeom prst="roundRect">
            <a:avLst>
              <a:gd name="adj" fmla="val 7441"/>
            </a:avLst>
          </a:prstGeom>
          <a:solidFill>
            <a:srgbClr val="FF6A00">
              <a:alpha val="19954"/>
            </a:srgbClr>
          </a:solidFill>
          <a:ln>
            <a:solidFill>
              <a:srgbClr val="FF6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kumimoji="1" lang="zh-CN" altLang="en-US" sz="9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29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>
                <a:solidFill>
                  <a:srgbClr val="FFFFFF"/>
                </a:solidFill>
                <a:latin typeface="微软雅黑"/>
                <a:ea typeface="微软雅黑"/>
              </a:rPr>
              <a:t>E6636BC20180234D78A0072836F0B3B062B9B207100DDB20A0D98F39B16C2BA34B43BC38C168AB0122592F0838465CEB921921FAF1D0ABC11BBFC26B7F4E1ADA24FB2EADD526949754C728F767A2439F9FD0E9157C626057A81A5197EE01DCA8DD06229F4E3</a:t>
            </a:r>
          </a:p>
        </p:txBody>
      </p:sp>
      <p:sp>
        <p:nvSpPr>
          <p:cNvPr id="30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>
                <a:solidFill>
                  <a:srgbClr val="FFFFFF"/>
                </a:solidFill>
                <a:latin typeface="微软雅黑"/>
                <a:ea typeface="微软雅黑"/>
              </a:rPr>
              <a:t>E6636BC20180234D78A0072836F0B99012B9B2041CBB0BD0AED9843CB1E92B759B4BB3387161DB0A22092008384687EBAD09218A11D00BB11BBFC253752E1BD324F50EAD8127E48704882AE76E224046D963E4B175990FA048DEA195FADFAC88D9862B9F9E3</a:t>
            </a:r>
          </a:p>
        </p:txBody>
      </p:sp>
      <p:sp>
        <p:nvSpPr>
          <p:cNvPr id="31" name="文本框 3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>
                <a:solidFill>
                  <a:srgbClr val="FFFFFF"/>
                </a:solidFill>
                <a:latin typeface="微软雅黑"/>
                <a:ea typeface="微软雅黑"/>
              </a:rPr>
              <a:t>E6636BC20180234D78A0072836F0BE8092B9B20C1995FBB0AAD98B33B1032B25BB4EBB387163FB0F22C92E08384670EB2809215AC1D0FBA11BBFC2437A1E1FD724F5F8AD632564B7B4FF2ED7684240538A9CE0BE76481F81688BF19F28E95C98DFE620900E3</a:t>
            </a:r>
          </a:p>
        </p:txBody>
      </p:sp>
      <p:sp>
        <p:nvSpPr>
          <p:cNvPr id="32" name="文本框 4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>
                <a:solidFill>
                  <a:srgbClr val="FFFFFF"/>
                </a:solidFill>
                <a:latin typeface="微软雅黑"/>
                <a:ea typeface="微软雅黑"/>
              </a:rPr>
              <a:t>E6636BC20180234D78A0072836F0BC5042B9B2071914ABA0AFD98A36B1312BA09B46B338D169DB042219260838466CEBCA09217A11D0EBD11BBFC21D70AE1BD124F79CADC02084A7F49B2BF76E924D54EB27EF457D2D6E7658AE919C47F25C58DA8624926E3</a:t>
            </a:r>
          </a:p>
        </p:txBody>
      </p:sp>
      <p:sp>
        <p:nvSpPr>
          <p:cNvPr id="33" name="文本框 5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>
                <a:solidFill>
                  <a:srgbClr val="FFFFFF"/>
                </a:solidFill>
                <a:latin typeface="微软雅黑"/>
                <a:ea typeface="微软雅黑"/>
              </a:rPr>
              <a:t>E6636BC20180234D78A0072836F0B1F0B2B9B20C194F3BB0ADD98331B1C62B51CB43B838C16E8B0E22C92408C8468EEBE509210AC1D04BD11BBFC228762E2FD824FCBAAD1124B6E784AF2DE761024E5537DCE27771BF55E7D8EF319F2F7D5C28DEE626942E3</a:t>
            </a:r>
          </a:p>
        </p:txBody>
      </p:sp>
      <p:sp>
        <p:nvSpPr>
          <p:cNvPr id="34" name="文本框 6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>
                <a:solidFill>
                  <a:srgbClr val="FFFFFF"/>
                </a:solidFill>
                <a:latin typeface="微软雅黑"/>
                <a:ea typeface="微软雅黑"/>
              </a:rPr>
              <a:t>E6636BC20180234D78A0072836F0BEC032B9B20719E7ABD0A4D98930B1B12B712B41B8383169AB0722192908C8467AEB500921AA91D06BC11BBFC236721E20D524FF49AD4320F65744DB2EA767924C574BB3E271732605D208AA119547C05C28DCF62D9E0E3</a:t>
            </a:r>
          </a:p>
        </p:txBody>
      </p:sp>
      <p:sp>
        <p:nvSpPr>
          <p:cNvPr id="35" name="文本框 7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>
                <a:solidFill>
                  <a:srgbClr val="FFFFFF"/>
                </a:solidFill>
                <a:latin typeface="微软雅黑"/>
                <a:ea typeface="微软雅黑"/>
              </a:rPr>
              <a:t>BBAAD9C20180234D78A0072836F0B3D0F2B9B20F17062BA0AED98A36B1592BA12B4DB63861636B0F22592308C84635EBDA09217A31D0EBC11BBFC2117CBE2DD124FE92AD4F2776A7040728C7604243DF3CC7E0757D97657F5887C19CEC514C28DAD62A9F4E3</a:t>
            </a:r>
          </a:p>
        </p:txBody>
      </p:sp>
      <p:sp>
        <p:nvSpPr>
          <p:cNvPr id="36" name="文本框 8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>
                <a:solidFill>
                  <a:srgbClr val="FFFFFF"/>
                </a:solidFill>
                <a:latin typeface="微软雅黑"/>
                <a:ea typeface="微软雅黑"/>
              </a:rPr>
              <a:t>BBAAD96301B94B49125E2171A1A062D4C94DDB382D918ED1F8E93BB06143F2D129092979881007386133AB01D141FBACD8408281B5087F78A7F93BBEC330B2A8B641B8B65FB4B3F45A5D56C62FE5D9B873A12FF3BEB7B235512D2507674D74F1DA22C7F894C8CA2CE14516026FC0A97C0F2E945117541F0C89B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8368" y="3264457"/>
            <a:ext cx="3446200" cy="2403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28600">
              <a:lnSpc>
                <a:spcPct val="150000"/>
              </a:lnSpc>
              <a:defRPr sz="3400" spc="68">
                <a:solidFill>
                  <a:srgbClr val="373D41"/>
                </a:solidFill>
                <a:latin typeface="FZLanTingHei-L-GBK"/>
                <a:ea typeface="FZLanTingHei-L-GBK"/>
                <a:cs typeface="FZLanTingHei-L-GBK"/>
                <a:sym typeface="FZLanTingHei-L-GBK"/>
              </a:defRPr>
            </a:pPr>
            <a:r>
              <a:rPr lang="zh-CN" altLang="en-US" sz="2200" spc="34" dirty="0">
                <a:solidFill>
                  <a:srgbClr val="FF6A00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  <a:sym typeface="FZLanTingHei-L-GBK"/>
              </a:rPr>
              <a:t>升级目标</a:t>
            </a:r>
            <a:endParaRPr lang="en-US" altLang="zh-CN" sz="2200" spc="34" dirty="0">
              <a:solidFill>
                <a:srgbClr val="FF6A00"/>
              </a:solidFill>
              <a:latin typeface="Alibaba PuHuiTi 2.0 65 Medium" pitchFamily="18" charset="-122"/>
              <a:ea typeface="Alibaba PuHuiTi 2.0 65 Medium" pitchFamily="18" charset="-122"/>
              <a:cs typeface="Alibaba PuHuiTi 2.0 65 Medium" pitchFamily="18" charset="-122"/>
              <a:sym typeface="FZLanTingHei-L-GBK"/>
            </a:endParaRPr>
          </a:p>
          <a:p>
            <a:pPr marL="228600" indent="-228600" defTabSz="228600">
              <a:lnSpc>
                <a:spcPct val="150000"/>
              </a:lnSpc>
              <a:buFont typeface="Arial" panose="020B0604020202020204" pitchFamily="34" charset="0"/>
              <a:buChar char="•"/>
              <a:defRPr sz="3400" spc="68">
                <a:solidFill>
                  <a:srgbClr val="373D41"/>
                </a:solidFill>
                <a:latin typeface="FZLanTingHei-L-GBK"/>
                <a:ea typeface="FZLanTingHei-L-GBK"/>
                <a:cs typeface="FZLanTingHei-L-GBK"/>
                <a:sym typeface="FZLanTingHei-L-GBK"/>
              </a:defRPr>
            </a:pPr>
            <a:r>
              <a:rPr lang="zh-CN" altLang="en-US" sz="16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微服务框架升级到 </a:t>
            </a:r>
            <a:r>
              <a:rPr lang="en-US" altLang="zh-CN" sz="16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Dubbo3</a:t>
            </a:r>
          </a:p>
          <a:p>
            <a:pPr marL="228600" indent="-228600" defTabSz="228600">
              <a:lnSpc>
                <a:spcPct val="150000"/>
              </a:lnSpc>
              <a:buFont typeface="Arial" panose="020B0604020202020204" pitchFamily="34" charset="0"/>
              <a:buChar char="•"/>
              <a:defRPr sz="3400" spc="68">
                <a:solidFill>
                  <a:srgbClr val="373D41"/>
                </a:solidFill>
                <a:latin typeface="FZLanTingHei-L-GBK"/>
                <a:ea typeface="FZLanTingHei-L-GBK"/>
                <a:cs typeface="FZLanTingHei-L-GBK"/>
                <a:sym typeface="FZLanTingHei-L-GBK"/>
              </a:defRPr>
            </a:pPr>
            <a:r>
              <a:rPr lang="zh-CN" altLang="en-US" sz="16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通过升级应用级服务发现大幅减小中心化节点地址发现压力</a:t>
            </a:r>
            <a:endParaRPr lang="en-US" altLang="zh-CN" sz="1600" spc="34" dirty="0">
              <a:solidFill>
                <a:prstClr val="white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FZLanTingHei-L-GBK"/>
            </a:endParaRPr>
          </a:p>
          <a:p>
            <a:pPr marL="228600" indent="-228600" defTabSz="228600">
              <a:lnSpc>
                <a:spcPct val="150000"/>
              </a:lnSpc>
              <a:buFont typeface="Arial" panose="020B0604020202020204" pitchFamily="34" charset="0"/>
              <a:buChar char="•"/>
              <a:defRPr sz="3400" spc="68">
                <a:solidFill>
                  <a:srgbClr val="373D41"/>
                </a:solidFill>
                <a:latin typeface="FZLanTingHei-L-GBK"/>
                <a:ea typeface="FZLanTingHei-L-GBK"/>
                <a:cs typeface="FZLanTingHei-L-GBK"/>
                <a:sym typeface="FZLanTingHei-L-GBK"/>
              </a:defRPr>
            </a:pPr>
            <a:r>
              <a:rPr lang="zh-CN" altLang="en-US" sz="16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以全局共享注册中心取代 </a:t>
            </a:r>
            <a:r>
              <a:rPr lang="en-US" altLang="zh-CN" sz="16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proxy</a:t>
            </a:r>
            <a:r>
              <a:rPr lang="zh-CN" altLang="en-US" sz="16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， 模式，实现节点通信直连</a:t>
            </a:r>
            <a:endParaRPr lang="en-US" altLang="zh-CN" sz="1600" spc="34" dirty="0">
              <a:solidFill>
                <a:prstClr val="white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FZLanTingHei-L-GBK"/>
            </a:endParaRPr>
          </a:p>
        </p:txBody>
      </p:sp>
      <p:sp>
        <p:nvSpPr>
          <p:cNvPr id="13" name="Rectangle 11"/>
          <p:cNvSpPr/>
          <p:nvPr/>
        </p:nvSpPr>
        <p:spPr>
          <a:xfrm>
            <a:off x="258368" y="1438270"/>
            <a:ext cx="3446200" cy="1664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28600">
              <a:lnSpc>
                <a:spcPct val="150000"/>
              </a:lnSpc>
              <a:defRPr sz="3400" spc="68">
                <a:solidFill>
                  <a:srgbClr val="373D41"/>
                </a:solidFill>
                <a:latin typeface="FZLanTingHei-L-GBK"/>
                <a:ea typeface="FZLanTingHei-L-GBK"/>
                <a:cs typeface="FZLanTingHei-L-GBK"/>
                <a:sym typeface="FZLanTingHei-L-GBK"/>
              </a:defRPr>
            </a:pPr>
            <a:r>
              <a:rPr lang="zh-CN" altLang="en-US" sz="2200" spc="34" dirty="0">
                <a:solidFill>
                  <a:srgbClr val="FF6A00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  <a:sym typeface="FZLanTingHei-L-GBK"/>
              </a:rPr>
              <a:t>升级前</a:t>
            </a:r>
            <a:endParaRPr lang="en-US" altLang="zh-CN" sz="2200" spc="34" dirty="0">
              <a:solidFill>
                <a:srgbClr val="FF6A00"/>
              </a:solidFill>
              <a:latin typeface="Alibaba PuHuiTi 2.0 65 Medium" pitchFamily="18" charset="-122"/>
              <a:ea typeface="Alibaba PuHuiTi 2.0 65 Medium" pitchFamily="18" charset="-122"/>
              <a:cs typeface="Alibaba PuHuiTi 2.0 65 Medium" pitchFamily="18" charset="-122"/>
              <a:sym typeface="FZLanTingHei-L-GBK"/>
            </a:endParaRPr>
          </a:p>
          <a:p>
            <a:pPr marL="228600" indent="-228600" defTabSz="228600">
              <a:lnSpc>
                <a:spcPct val="150000"/>
              </a:lnSpc>
              <a:buFont typeface="Arial" panose="020B0604020202020204" pitchFamily="34" charset="0"/>
              <a:buChar char="•"/>
              <a:defRPr sz="3400" spc="68">
                <a:solidFill>
                  <a:srgbClr val="373D41"/>
                </a:solidFill>
                <a:latin typeface="FZLanTingHei-L-GBK"/>
                <a:ea typeface="FZLanTingHei-L-GBK"/>
                <a:cs typeface="FZLanTingHei-L-GBK"/>
                <a:sym typeface="FZLanTingHei-L-GBK"/>
              </a:defRPr>
            </a:pPr>
            <a:r>
              <a:rPr lang="zh-CN" altLang="en-US" sz="16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微服务框架采用 </a:t>
            </a:r>
            <a:r>
              <a:rPr lang="en-US" altLang="zh-CN" sz="16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HSF2</a:t>
            </a:r>
          </a:p>
          <a:p>
            <a:pPr marL="228600" indent="-228600" defTabSz="228600">
              <a:lnSpc>
                <a:spcPct val="150000"/>
              </a:lnSpc>
              <a:buFont typeface="Arial" panose="020B0604020202020204" pitchFamily="34" charset="0"/>
              <a:buChar char="•"/>
              <a:defRPr sz="3400" spc="68">
                <a:solidFill>
                  <a:srgbClr val="373D41"/>
                </a:solidFill>
                <a:latin typeface="FZLanTingHei-L-GBK"/>
                <a:ea typeface="FZLanTingHei-L-GBK"/>
                <a:cs typeface="FZLanTingHei-L-GBK"/>
                <a:sym typeface="FZLanTingHei-L-GBK"/>
              </a:defRPr>
            </a:pPr>
            <a:r>
              <a:rPr lang="zh-CN" altLang="en-US" sz="16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跨单元地址通过 </a:t>
            </a:r>
            <a:r>
              <a:rPr lang="en-US" altLang="zh-CN" sz="16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Proxy</a:t>
            </a:r>
            <a:r>
              <a:rPr lang="zh-CN" altLang="en-US" sz="16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 代理</a:t>
            </a:r>
            <a:endParaRPr lang="en-US" altLang="zh-CN" sz="1600" spc="34" dirty="0">
              <a:solidFill>
                <a:prstClr val="white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FZLanTingHei-L-GBK"/>
            </a:endParaRPr>
          </a:p>
          <a:p>
            <a:pPr marL="228600" indent="-228600" defTabSz="228600">
              <a:lnSpc>
                <a:spcPct val="150000"/>
              </a:lnSpc>
              <a:buFont typeface="Arial" panose="020B0604020202020204" pitchFamily="34" charset="0"/>
              <a:buChar char="•"/>
              <a:defRPr sz="3400" spc="68">
                <a:solidFill>
                  <a:srgbClr val="373D41"/>
                </a:solidFill>
                <a:latin typeface="FZLanTingHei-L-GBK"/>
                <a:ea typeface="FZLanTingHei-L-GBK"/>
                <a:cs typeface="FZLanTingHei-L-GBK"/>
                <a:sym typeface="FZLanTingHei-L-GBK"/>
              </a:defRPr>
            </a:pPr>
            <a:r>
              <a:rPr lang="en-US" altLang="zh-CN" sz="16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Proxy</a:t>
            </a:r>
            <a:r>
              <a:rPr lang="zh-CN" altLang="en-US" sz="16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 流量和地址发现遇到瓶颈</a:t>
            </a:r>
            <a:endParaRPr lang="en-US" altLang="zh-CN" sz="1600" spc="34" dirty="0">
              <a:solidFill>
                <a:prstClr val="white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FZLanTingHei-L-GBK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B5F2947-7CD9-A748-AE2A-861757B352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650" y="351785"/>
            <a:ext cx="1732943" cy="346588"/>
          </a:xfrm>
          <a:prstGeom prst="rect">
            <a:avLst/>
          </a:prstGeom>
        </p:spPr>
      </p:pic>
      <p:sp>
        <p:nvSpPr>
          <p:cNvPr id="18" name="标题 3">
            <a:extLst>
              <a:ext uri="{FF2B5EF4-FFF2-40B4-BE49-F238E27FC236}">
                <a16:creationId xmlns:a16="http://schemas.microsoft.com/office/drawing/2014/main" id="{B08B9900-00F7-9648-A11F-B246EE69E61F}"/>
              </a:ext>
            </a:extLst>
          </p:cNvPr>
          <p:cNvSpPr txBox="1"/>
          <p:nvPr/>
        </p:nvSpPr>
        <p:spPr>
          <a:xfrm>
            <a:off x="428297" y="348246"/>
            <a:ext cx="9299028" cy="353667"/>
          </a:xfrm>
          <a:prstGeom prst="rect">
            <a:avLst/>
          </a:prstGeom>
        </p:spPr>
        <p:txBody>
          <a:bodyPr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defTabSz="914400"/>
            <a:r>
              <a:rPr lang="zh-CN" altLang="en-US" sz="3000" dirty="0">
                <a:solidFill>
                  <a:prstClr val="white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饿了么部署架构与升级目标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4BFB3FC9-F4F0-5845-84D6-41A9731E527E}"/>
              </a:ext>
            </a:extLst>
          </p:cNvPr>
          <p:cNvSpPr/>
          <p:nvPr/>
        </p:nvSpPr>
        <p:spPr>
          <a:xfrm>
            <a:off x="3996359" y="1201356"/>
            <a:ext cx="7758560" cy="521219"/>
          </a:xfrm>
          <a:prstGeom prst="roundRect">
            <a:avLst>
              <a:gd name="adj" fmla="val 1108"/>
            </a:avLst>
          </a:prstGeom>
          <a:solidFill>
            <a:srgbClr val="FF6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r>
              <a:rPr lang="en-US" altLang="zh-CN" sz="16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Global</a:t>
            </a:r>
            <a:r>
              <a:rPr lang="zh-CN" altLang="en-US" sz="16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 </a:t>
            </a:r>
            <a:r>
              <a:rPr lang="en-US" altLang="zh-CN" sz="16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Registry</a:t>
            </a:r>
            <a:endParaRPr lang="zh-CN" altLang="en-US" sz="1600" dirty="0">
              <a:solidFill>
                <a:prstClr val="white"/>
              </a:solidFill>
              <a:latin typeface="Alibaba PuHuiTi 2.0 65 Medium" pitchFamily="18" charset="-122"/>
              <a:ea typeface="Alibaba PuHuiTi 2.0 65 Medium" pitchFamily="18" charset="-122"/>
              <a:cs typeface="Alibaba PuHuiTi 2.0 65 Medium" pitchFamily="18" charset="-122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4B87B488-90CD-B64E-8E1A-B03084FEC87C}"/>
              </a:ext>
            </a:extLst>
          </p:cNvPr>
          <p:cNvSpPr/>
          <p:nvPr/>
        </p:nvSpPr>
        <p:spPr>
          <a:xfrm>
            <a:off x="3993953" y="5745187"/>
            <a:ext cx="7758560" cy="521219"/>
          </a:xfrm>
          <a:prstGeom prst="roundRect">
            <a:avLst>
              <a:gd name="adj" fmla="val 110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r>
              <a:rPr lang="zh-CN" altLang="en-US" sz="16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阿里巴巴高可用平台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A476E58-A674-F04E-941F-AFEDFA80A422}"/>
              </a:ext>
            </a:extLst>
          </p:cNvPr>
          <p:cNvSpPr txBox="1"/>
          <p:nvPr/>
        </p:nvSpPr>
        <p:spPr>
          <a:xfrm>
            <a:off x="5699914" y="2172795"/>
            <a:ext cx="10326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28600"/>
            <a:r>
              <a:rPr kumimoji="1" lang="zh-CN" altLang="en-US" sz="1000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弹外</a:t>
            </a:r>
            <a:endParaRPr kumimoji="1" lang="en-US" altLang="zh-CN" sz="1000" dirty="0">
              <a:solidFill>
                <a:prstClr val="white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algn="ctr" defTabSz="228600"/>
            <a:r>
              <a:rPr kumimoji="1" lang="en-US" altLang="zh-CN" sz="1000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ELEME_UNIT1</a:t>
            </a:r>
          </a:p>
          <a:p>
            <a:pPr algn="ctr" defTabSz="228600"/>
            <a:r>
              <a:rPr kumimoji="1" lang="en-US" altLang="zh-CN" sz="1000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ELEME_UNIT2</a:t>
            </a:r>
            <a:endParaRPr kumimoji="1" lang="zh-CN" altLang="en-US" sz="1000" dirty="0">
              <a:solidFill>
                <a:prstClr val="white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296F0812-7E9B-8C40-AC22-6397923AC912}"/>
              </a:ext>
            </a:extLst>
          </p:cNvPr>
          <p:cNvSpPr/>
          <p:nvPr/>
        </p:nvSpPr>
        <p:spPr>
          <a:xfrm>
            <a:off x="4187635" y="3227237"/>
            <a:ext cx="2263966" cy="1191692"/>
          </a:xfrm>
          <a:prstGeom prst="roundRect">
            <a:avLst>
              <a:gd name="adj" fmla="val 1108"/>
            </a:avLst>
          </a:prstGeom>
          <a:solidFill>
            <a:srgbClr val="BCDEFB">
              <a:alpha val="0"/>
            </a:srgb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1000" dirty="0">
              <a:solidFill>
                <a:srgbClr val="181818">
                  <a:lumMod val="90000"/>
                  <a:lumOff val="10000"/>
                </a:srgbClr>
              </a:solidFill>
              <a:latin typeface="Alibaba PuHuiTi 2.0 65 Medium" pitchFamily="18" charset="-122"/>
              <a:ea typeface="Alibaba PuHuiTi 2.0 65 Medium" pitchFamily="18" charset="-122"/>
              <a:cs typeface="Alibaba PuHuiTi 2.0 65 Medium" pitchFamily="18" charset="-122"/>
            </a:endParaRP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29586DFC-1D93-8743-BE2C-6E5863920B51}"/>
              </a:ext>
            </a:extLst>
          </p:cNvPr>
          <p:cNvCxnSpPr>
            <a:cxnSpLocks/>
          </p:cNvCxnSpPr>
          <p:nvPr/>
        </p:nvCxnSpPr>
        <p:spPr>
          <a:xfrm>
            <a:off x="5226202" y="3227237"/>
            <a:ext cx="0" cy="119169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F5424C5A-C5BD-3B46-8E05-354217882CB3}"/>
              </a:ext>
            </a:extLst>
          </p:cNvPr>
          <p:cNvCxnSpPr>
            <a:cxnSpLocks/>
            <a:endCxn id="37" idx="1"/>
          </p:cNvCxnSpPr>
          <p:nvPr/>
        </p:nvCxnSpPr>
        <p:spPr>
          <a:xfrm flipH="1">
            <a:off x="4187635" y="3823082"/>
            <a:ext cx="1038568" cy="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118619CB-EAAA-454C-9CE1-4D4B54A343DB}"/>
              </a:ext>
            </a:extLst>
          </p:cNvPr>
          <p:cNvSpPr txBox="1"/>
          <p:nvPr/>
        </p:nvSpPr>
        <p:spPr>
          <a:xfrm>
            <a:off x="4443545" y="3429647"/>
            <a:ext cx="651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28600"/>
            <a:r>
              <a:rPr kumimoji="1" lang="en-US" altLang="zh-CN" sz="12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MSHA</a:t>
            </a:r>
            <a:endParaRPr kumimoji="1" lang="zh-CN" altLang="en-US" sz="1200" dirty="0">
              <a:solidFill>
                <a:prstClr val="white"/>
              </a:solidFill>
              <a:latin typeface="Alibaba PuHuiTi 2.0 65 Medium" pitchFamily="18" charset="-122"/>
              <a:ea typeface="Alibaba PuHuiTi 2.0 65 Medium" pitchFamily="18" charset="-122"/>
              <a:cs typeface="Alibaba PuHuiTi 2.0 65 Medium" pitchFamily="18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8F7AB5A-0849-D24D-9068-41CB4EE29C9A}"/>
              </a:ext>
            </a:extLst>
          </p:cNvPr>
          <p:cNvSpPr txBox="1"/>
          <p:nvPr/>
        </p:nvSpPr>
        <p:spPr>
          <a:xfrm>
            <a:off x="4249578" y="4025493"/>
            <a:ext cx="9541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28600"/>
            <a:r>
              <a:rPr kumimoji="1" lang="zh-CN" altLang="en-US" sz="12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单元化路由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8C775B8-B048-D54A-ABD4-4CC79878DFD5}"/>
              </a:ext>
            </a:extLst>
          </p:cNvPr>
          <p:cNvSpPr txBox="1"/>
          <p:nvPr/>
        </p:nvSpPr>
        <p:spPr>
          <a:xfrm>
            <a:off x="5363452" y="3751307"/>
            <a:ext cx="9509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28600"/>
            <a:r>
              <a:rPr kumimoji="1" lang="en-US" altLang="zh-CN" sz="12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Dubbo</a:t>
            </a:r>
            <a:r>
              <a:rPr kumimoji="1" lang="zh-CN" altLang="en-US" sz="12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 </a:t>
            </a:r>
            <a:r>
              <a:rPr kumimoji="1" lang="en-US" altLang="zh-CN" sz="12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3.0</a:t>
            </a:r>
            <a:endParaRPr kumimoji="1" lang="zh-CN" altLang="en-US" sz="1200" dirty="0">
              <a:solidFill>
                <a:prstClr val="white"/>
              </a:solidFill>
              <a:latin typeface="Alibaba PuHuiTi 2.0 65 Medium" pitchFamily="18" charset="-122"/>
              <a:ea typeface="Alibaba PuHuiTi 2.0 65 Medium" pitchFamily="18" charset="-122"/>
              <a:cs typeface="Alibaba PuHuiTi 2.0 65 Medium" pitchFamily="18" charset="-122"/>
            </a:endParaRPr>
          </a:p>
        </p:txBody>
      </p:sp>
      <p:cxnSp>
        <p:nvCxnSpPr>
          <p:cNvPr id="66" name="直线箭头连接符 65">
            <a:extLst>
              <a:ext uri="{FF2B5EF4-FFF2-40B4-BE49-F238E27FC236}">
                <a16:creationId xmlns:a16="http://schemas.microsoft.com/office/drawing/2014/main" id="{E440BAFD-EFFD-064B-B9A3-34ABC871B2D9}"/>
              </a:ext>
            </a:extLst>
          </p:cNvPr>
          <p:cNvCxnSpPr>
            <a:cxnSpLocks/>
          </p:cNvCxnSpPr>
          <p:nvPr/>
        </p:nvCxnSpPr>
        <p:spPr>
          <a:xfrm>
            <a:off x="4706918" y="1722575"/>
            <a:ext cx="0" cy="150466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313962AB-C8D9-9B48-BBC7-90F617C1D365}"/>
              </a:ext>
            </a:extLst>
          </p:cNvPr>
          <p:cNvSpPr txBox="1"/>
          <p:nvPr/>
        </p:nvSpPr>
        <p:spPr>
          <a:xfrm>
            <a:off x="9189356" y="2172795"/>
            <a:ext cx="5725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28600"/>
            <a:r>
              <a:rPr kumimoji="1" lang="zh-CN" altLang="en-US" sz="1000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弹内</a:t>
            </a:r>
            <a:endParaRPr kumimoji="1" lang="en-US" altLang="zh-CN" sz="1000" dirty="0">
              <a:solidFill>
                <a:prstClr val="white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algn="ctr" defTabSz="228600"/>
            <a:r>
              <a:rPr kumimoji="1" lang="en-US" altLang="zh-CN" sz="1000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UNIT1</a:t>
            </a:r>
          </a:p>
          <a:p>
            <a:pPr algn="ctr" defTabSz="228600"/>
            <a:r>
              <a:rPr kumimoji="1" lang="en-US" altLang="zh-CN" sz="1000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UNIT2</a:t>
            </a:r>
            <a:endParaRPr kumimoji="1" lang="zh-CN" altLang="en-US" sz="1000" dirty="0">
              <a:solidFill>
                <a:prstClr val="white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7FF96FF1-AB1E-214E-80F5-FD7DE2B05F20}"/>
              </a:ext>
            </a:extLst>
          </p:cNvPr>
          <p:cNvSpPr/>
          <p:nvPr/>
        </p:nvSpPr>
        <p:spPr>
          <a:xfrm>
            <a:off x="9288827" y="3227237"/>
            <a:ext cx="2263966" cy="1191692"/>
          </a:xfrm>
          <a:prstGeom prst="roundRect">
            <a:avLst>
              <a:gd name="adj" fmla="val 1108"/>
            </a:avLst>
          </a:prstGeom>
          <a:solidFill>
            <a:srgbClr val="BCDEFB">
              <a:alpha val="0"/>
            </a:srgb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1000" dirty="0">
              <a:solidFill>
                <a:srgbClr val="181818">
                  <a:lumMod val="90000"/>
                  <a:lumOff val="10000"/>
                </a:srgbClr>
              </a:solidFill>
              <a:latin typeface="Alibaba PuHuiTi 2.0 65 Medium" pitchFamily="18" charset="-122"/>
              <a:ea typeface="Alibaba PuHuiTi 2.0 65 Medium" pitchFamily="18" charset="-122"/>
              <a:cs typeface="Alibaba PuHuiTi 2.0 65 Medium" pitchFamily="18" charset="-122"/>
            </a:endParaRPr>
          </a:p>
        </p:txBody>
      </p:sp>
      <p:cxnSp>
        <p:nvCxnSpPr>
          <p:cNvPr id="49" name="直线连接符 48">
            <a:extLst>
              <a:ext uri="{FF2B5EF4-FFF2-40B4-BE49-F238E27FC236}">
                <a16:creationId xmlns:a16="http://schemas.microsoft.com/office/drawing/2014/main" id="{5D4D71DB-AD4D-F546-AD0B-661555AD45ED}"/>
              </a:ext>
            </a:extLst>
          </p:cNvPr>
          <p:cNvCxnSpPr>
            <a:cxnSpLocks/>
          </p:cNvCxnSpPr>
          <p:nvPr/>
        </p:nvCxnSpPr>
        <p:spPr>
          <a:xfrm>
            <a:off x="10327394" y="3227237"/>
            <a:ext cx="0" cy="119169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连接符 49">
            <a:extLst>
              <a:ext uri="{FF2B5EF4-FFF2-40B4-BE49-F238E27FC236}">
                <a16:creationId xmlns:a16="http://schemas.microsoft.com/office/drawing/2014/main" id="{C91C73B6-AB66-1D4B-B6BD-BD9420DA2E9F}"/>
              </a:ext>
            </a:extLst>
          </p:cNvPr>
          <p:cNvCxnSpPr>
            <a:cxnSpLocks/>
            <a:stCxn id="48" idx="3"/>
          </p:cNvCxnSpPr>
          <p:nvPr/>
        </p:nvCxnSpPr>
        <p:spPr>
          <a:xfrm flipH="1">
            <a:off x="10327394" y="3823083"/>
            <a:ext cx="122539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C2E47402-3907-4F43-B676-AD5ABFE001AC}"/>
              </a:ext>
            </a:extLst>
          </p:cNvPr>
          <p:cNvSpPr txBox="1"/>
          <p:nvPr/>
        </p:nvSpPr>
        <p:spPr>
          <a:xfrm>
            <a:off x="10676720" y="3429647"/>
            <a:ext cx="651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28600"/>
            <a:r>
              <a:rPr kumimoji="1" lang="en-US" altLang="zh-CN" sz="12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MSHA</a:t>
            </a:r>
            <a:endParaRPr kumimoji="1" lang="zh-CN" altLang="en-US" sz="1200" dirty="0">
              <a:solidFill>
                <a:prstClr val="white"/>
              </a:solidFill>
              <a:latin typeface="Alibaba PuHuiTi 2.0 65 Medium" pitchFamily="18" charset="-122"/>
              <a:ea typeface="Alibaba PuHuiTi 2.0 65 Medium" pitchFamily="18" charset="-122"/>
              <a:cs typeface="Alibaba PuHuiTi 2.0 65 Medium" pitchFamily="18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1E15C325-A7CA-9D4A-8C6F-4D55F04351D0}"/>
              </a:ext>
            </a:extLst>
          </p:cNvPr>
          <p:cNvSpPr txBox="1"/>
          <p:nvPr/>
        </p:nvSpPr>
        <p:spPr>
          <a:xfrm>
            <a:off x="9332745" y="3751307"/>
            <a:ext cx="9509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28600"/>
            <a:r>
              <a:rPr kumimoji="1" lang="en-US" altLang="zh-CN" sz="12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Dubbo</a:t>
            </a:r>
            <a:r>
              <a:rPr kumimoji="1" lang="zh-CN" altLang="en-US" sz="12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 </a:t>
            </a:r>
            <a:r>
              <a:rPr kumimoji="1" lang="en-US" altLang="zh-CN" sz="12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3.0</a:t>
            </a:r>
            <a:endParaRPr kumimoji="1" lang="zh-CN" altLang="en-US" sz="1200" dirty="0">
              <a:solidFill>
                <a:prstClr val="white"/>
              </a:solidFill>
              <a:latin typeface="Alibaba PuHuiTi 2.0 65 Medium" pitchFamily="18" charset="-122"/>
              <a:ea typeface="Alibaba PuHuiTi 2.0 65 Medium" pitchFamily="18" charset="-122"/>
              <a:cs typeface="Alibaba PuHuiTi 2.0 65 Medium" pitchFamily="18" charset="-122"/>
            </a:endParaRPr>
          </a:p>
        </p:txBody>
      </p:sp>
      <p:sp>
        <p:nvSpPr>
          <p:cNvPr id="53" name="圆角矩形 52">
            <a:extLst>
              <a:ext uri="{FF2B5EF4-FFF2-40B4-BE49-F238E27FC236}">
                <a16:creationId xmlns:a16="http://schemas.microsoft.com/office/drawing/2014/main" id="{5A6030F6-3811-404C-A0BE-89E86C2DC31F}"/>
              </a:ext>
            </a:extLst>
          </p:cNvPr>
          <p:cNvSpPr/>
          <p:nvPr/>
        </p:nvSpPr>
        <p:spPr>
          <a:xfrm>
            <a:off x="7149781" y="2402606"/>
            <a:ext cx="1477118" cy="761063"/>
          </a:xfrm>
          <a:prstGeom prst="roundRect">
            <a:avLst>
              <a:gd name="adj" fmla="val 1108"/>
            </a:avLst>
          </a:prstGeom>
          <a:solidFill>
            <a:schemeClr val="bg1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r>
              <a:rPr lang="en-US" altLang="zh-CN" sz="16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HSF</a:t>
            </a:r>
          </a:p>
          <a:p>
            <a:pPr algn="ctr" defTabSz="228600"/>
            <a:r>
              <a:rPr lang="en-US" altLang="zh-CN" sz="16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Proxy</a:t>
            </a:r>
            <a:endParaRPr lang="zh-CN" altLang="en-US" sz="1600" dirty="0">
              <a:solidFill>
                <a:prstClr val="white"/>
              </a:solidFill>
              <a:latin typeface="Alibaba PuHuiTi 2.0 65 Medium" pitchFamily="18" charset="-122"/>
              <a:ea typeface="Alibaba PuHuiTi 2.0 65 Medium" pitchFamily="18" charset="-122"/>
              <a:cs typeface="Alibaba PuHuiTi 2.0 65 Medium" pitchFamily="18" charset="-122"/>
            </a:endParaRPr>
          </a:p>
        </p:txBody>
      </p:sp>
      <p:sp>
        <p:nvSpPr>
          <p:cNvPr id="63" name="任意形状 62">
            <a:extLst>
              <a:ext uri="{FF2B5EF4-FFF2-40B4-BE49-F238E27FC236}">
                <a16:creationId xmlns:a16="http://schemas.microsoft.com/office/drawing/2014/main" id="{97788CAF-FF4E-0043-8B66-184FD9B23FF0}"/>
              </a:ext>
            </a:extLst>
          </p:cNvPr>
          <p:cNvSpPr/>
          <p:nvPr/>
        </p:nvSpPr>
        <p:spPr>
          <a:xfrm>
            <a:off x="6451600" y="2808460"/>
            <a:ext cx="698181" cy="792848"/>
          </a:xfrm>
          <a:custGeom>
            <a:avLst/>
            <a:gdLst>
              <a:gd name="connsiteX0" fmla="*/ 0 w 2296160"/>
              <a:gd name="connsiteY0" fmla="*/ 1584960 h 1584960"/>
              <a:gd name="connsiteX1" fmla="*/ 2296160 w 2296160"/>
              <a:gd name="connsiteY1" fmla="*/ 0 h 1584960"/>
              <a:gd name="connsiteX0" fmla="*/ 0 w 2296160"/>
              <a:gd name="connsiteY0" fmla="*/ 1584960 h 1585941"/>
              <a:gd name="connsiteX1" fmla="*/ 2296160 w 2296160"/>
              <a:gd name="connsiteY1" fmla="*/ 0 h 1585941"/>
              <a:gd name="connsiteX0" fmla="*/ 0 w 2296160"/>
              <a:gd name="connsiteY0" fmla="*/ 1585032 h 1585695"/>
              <a:gd name="connsiteX1" fmla="*/ 2296160 w 2296160"/>
              <a:gd name="connsiteY1" fmla="*/ 72 h 1585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96160" h="1585695">
                <a:moveTo>
                  <a:pt x="0" y="1585032"/>
                </a:moveTo>
                <a:cubicBezTo>
                  <a:pt x="894175" y="1623382"/>
                  <a:pt x="1247438" y="-12520"/>
                  <a:pt x="2296160" y="72"/>
                </a:cubicBezTo>
              </a:path>
            </a:pathLst>
          </a:custGeom>
          <a:noFill/>
          <a:ln w="38100">
            <a:solidFill>
              <a:schemeClr val="bg1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kumimoji="1" lang="zh-CN" altLang="en-US" sz="9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65" name="任意形状 64">
            <a:extLst>
              <a:ext uri="{FF2B5EF4-FFF2-40B4-BE49-F238E27FC236}">
                <a16:creationId xmlns:a16="http://schemas.microsoft.com/office/drawing/2014/main" id="{36B7B2B2-1A60-7541-BA70-14946C93FB8E}"/>
              </a:ext>
            </a:extLst>
          </p:cNvPr>
          <p:cNvSpPr/>
          <p:nvPr/>
        </p:nvSpPr>
        <p:spPr>
          <a:xfrm>
            <a:off x="8635854" y="2801964"/>
            <a:ext cx="639187" cy="747650"/>
          </a:xfrm>
          <a:custGeom>
            <a:avLst/>
            <a:gdLst>
              <a:gd name="connsiteX0" fmla="*/ 0 w 2296160"/>
              <a:gd name="connsiteY0" fmla="*/ 1584960 h 1584960"/>
              <a:gd name="connsiteX1" fmla="*/ 2296160 w 2296160"/>
              <a:gd name="connsiteY1" fmla="*/ 0 h 1584960"/>
              <a:gd name="connsiteX0" fmla="*/ 0 w 2296160"/>
              <a:gd name="connsiteY0" fmla="*/ 1584960 h 1585941"/>
              <a:gd name="connsiteX1" fmla="*/ 2296160 w 2296160"/>
              <a:gd name="connsiteY1" fmla="*/ 0 h 1585941"/>
              <a:gd name="connsiteX0" fmla="*/ 0 w 2296160"/>
              <a:gd name="connsiteY0" fmla="*/ 1585032 h 1585695"/>
              <a:gd name="connsiteX1" fmla="*/ 2296160 w 2296160"/>
              <a:gd name="connsiteY1" fmla="*/ 72 h 1585695"/>
              <a:gd name="connsiteX0" fmla="*/ 0 w 2102144"/>
              <a:gd name="connsiteY0" fmla="*/ 0 h 1482704"/>
              <a:gd name="connsiteX1" fmla="*/ 2102144 w 2102144"/>
              <a:gd name="connsiteY1" fmla="*/ 1482704 h 1482704"/>
              <a:gd name="connsiteX0" fmla="*/ 0 w 2102144"/>
              <a:gd name="connsiteY0" fmla="*/ 0 h 1483006"/>
              <a:gd name="connsiteX1" fmla="*/ 2102144 w 2102144"/>
              <a:gd name="connsiteY1" fmla="*/ 1482704 h 1483006"/>
              <a:gd name="connsiteX0" fmla="*/ 0 w 2102144"/>
              <a:gd name="connsiteY0" fmla="*/ 12330 h 1495299"/>
              <a:gd name="connsiteX1" fmla="*/ 2102144 w 2102144"/>
              <a:gd name="connsiteY1" fmla="*/ 1495034 h 149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02144" h="1495299">
                <a:moveTo>
                  <a:pt x="0" y="12330"/>
                </a:moveTo>
                <a:cubicBezTo>
                  <a:pt x="1117686" y="-159385"/>
                  <a:pt x="504801" y="1519513"/>
                  <a:pt x="2102144" y="1495034"/>
                </a:cubicBezTo>
              </a:path>
            </a:pathLst>
          </a:custGeom>
          <a:noFill/>
          <a:ln w="38100">
            <a:solidFill>
              <a:schemeClr val="bg1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kumimoji="1" lang="zh-CN" altLang="en-US" sz="9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2E7843A0-F5E6-924B-AC52-E3BA6F2EACF2}"/>
              </a:ext>
            </a:extLst>
          </p:cNvPr>
          <p:cNvSpPr/>
          <p:nvPr/>
        </p:nvSpPr>
        <p:spPr>
          <a:xfrm>
            <a:off x="4187635" y="2402606"/>
            <a:ext cx="1357760" cy="418771"/>
          </a:xfrm>
          <a:prstGeom prst="roundRect">
            <a:avLst>
              <a:gd name="adj" fmla="val 1108"/>
            </a:avLst>
          </a:prstGeom>
          <a:solidFill>
            <a:srgbClr val="BCDEF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r>
              <a:rPr lang="zh-CN" altLang="en-US" sz="1000" dirty="0">
                <a:solidFill>
                  <a:srgbClr val="181818">
                    <a:lumMod val="90000"/>
                    <a:lumOff val="10000"/>
                  </a:srgbClr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推送跨单元地址列表</a:t>
            </a:r>
          </a:p>
        </p:txBody>
      </p:sp>
      <p:cxnSp>
        <p:nvCxnSpPr>
          <p:cNvPr id="69" name="直线箭头连接符 68">
            <a:extLst>
              <a:ext uri="{FF2B5EF4-FFF2-40B4-BE49-F238E27FC236}">
                <a16:creationId xmlns:a16="http://schemas.microsoft.com/office/drawing/2014/main" id="{C225A199-54AA-E94A-BDBC-702BBFD53F70}"/>
              </a:ext>
            </a:extLst>
          </p:cNvPr>
          <p:cNvCxnSpPr>
            <a:cxnSpLocks/>
          </p:cNvCxnSpPr>
          <p:nvPr/>
        </p:nvCxnSpPr>
        <p:spPr>
          <a:xfrm>
            <a:off x="4713307" y="4418928"/>
            <a:ext cx="0" cy="1326259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8D702E06-DE29-434B-98AF-38DBF915F2D4}"/>
              </a:ext>
            </a:extLst>
          </p:cNvPr>
          <p:cNvSpPr/>
          <p:nvPr/>
        </p:nvSpPr>
        <p:spPr>
          <a:xfrm>
            <a:off x="4187635" y="4824788"/>
            <a:ext cx="1593733" cy="418771"/>
          </a:xfrm>
          <a:prstGeom prst="roundRect">
            <a:avLst>
              <a:gd name="adj" fmla="val 1108"/>
            </a:avLst>
          </a:prstGeom>
          <a:solidFill>
            <a:srgbClr val="BCDEF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r>
              <a:rPr lang="zh-CN" altLang="en-US" sz="1000" dirty="0">
                <a:solidFill>
                  <a:srgbClr val="181818">
                    <a:lumMod val="90000"/>
                    <a:lumOff val="10000"/>
                  </a:srgbClr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获取交易单元化路由规则</a:t>
            </a:r>
          </a:p>
        </p:txBody>
      </p:sp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C200F24D-CC87-0B4B-A669-BD244C3FED54}"/>
              </a:ext>
            </a:extLst>
          </p:cNvPr>
          <p:cNvCxnSpPr>
            <a:cxnSpLocks/>
          </p:cNvCxnSpPr>
          <p:nvPr/>
        </p:nvCxnSpPr>
        <p:spPr>
          <a:xfrm flipH="1" flipV="1">
            <a:off x="10873912" y="1722575"/>
            <a:ext cx="1" cy="150466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123FA2F9-3C49-3E4F-95A5-40CF1CCF6CD3}"/>
              </a:ext>
            </a:extLst>
          </p:cNvPr>
          <p:cNvSpPr/>
          <p:nvPr/>
        </p:nvSpPr>
        <p:spPr>
          <a:xfrm>
            <a:off x="10195033" y="2402606"/>
            <a:ext cx="1357760" cy="418771"/>
          </a:xfrm>
          <a:prstGeom prst="roundRect">
            <a:avLst>
              <a:gd name="adj" fmla="val 1108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r>
              <a:rPr lang="zh-CN" altLang="en-US" sz="1000" dirty="0">
                <a:solidFill>
                  <a:srgbClr val="181818">
                    <a:lumMod val="90000"/>
                    <a:lumOff val="10000"/>
                  </a:srgbClr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注册跨单元服务</a:t>
            </a:r>
          </a:p>
        </p:txBody>
      </p:sp>
      <p:cxnSp>
        <p:nvCxnSpPr>
          <p:cNvPr id="75" name="直线箭头连接符 74">
            <a:extLst>
              <a:ext uri="{FF2B5EF4-FFF2-40B4-BE49-F238E27FC236}">
                <a16:creationId xmlns:a16="http://schemas.microsoft.com/office/drawing/2014/main" id="{799C46D8-884D-E846-B791-E0B31581874C}"/>
              </a:ext>
            </a:extLst>
          </p:cNvPr>
          <p:cNvCxnSpPr>
            <a:cxnSpLocks/>
          </p:cNvCxnSpPr>
          <p:nvPr/>
        </p:nvCxnSpPr>
        <p:spPr>
          <a:xfrm flipV="1">
            <a:off x="6451600" y="4147649"/>
            <a:ext cx="2823441" cy="26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下箭头 77">
            <a:extLst>
              <a:ext uri="{FF2B5EF4-FFF2-40B4-BE49-F238E27FC236}">
                <a16:creationId xmlns:a16="http://schemas.microsoft.com/office/drawing/2014/main" id="{7504B226-50B7-6342-BCF5-4F616B3F1BEE}"/>
              </a:ext>
            </a:extLst>
          </p:cNvPr>
          <p:cNvSpPr/>
          <p:nvPr/>
        </p:nvSpPr>
        <p:spPr>
          <a:xfrm>
            <a:off x="7636931" y="3363191"/>
            <a:ext cx="472604" cy="660116"/>
          </a:xfrm>
          <a:prstGeom prst="downArrow">
            <a:avLst>
              <a:gd name="adj1" fmla="val 28838"/>
              <a:gd name="adj2" fmla="val 50000"/>
            </a:avLst>
          </a:prstGeom>
          <a:solidFill>
            <a:schemeClr val="bg1">
              <a:alpha val="36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r>
              <a:rPr kumimoji="1" lang="zh-CN" altLang="en-US" sz="900" dirty="0">
                <a:solidFill>
                  <a:prstClr val="white"/>
                </a:solidFill>
                <a:latin typeface="微软雅黑"/>
                <a:ea typeface="微软雅黑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81249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E6636BC20180234D78A0072836F0B3B062B9B207100DDB20A0D98F39B16C2BA34B43BC38C168AB0122592F0838465CEB921921FAF1D0ABC11BBFC26B7F4E1ADA24FB2EADD526949754C728F767A2439F9FD0E9157C626057A81A5197EE01DCA8DD06229F4E3</a:t>
            </a:r>
          </a:p>
        </p:txBody>
      </p:sp>
      <p:sp>
        <p:nvSpPr>
          <p:cNvPr id="30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E6636BC20180234D78A0072836F0B99012B9B2041CBB0BD0AED9843CB1E92B759B4BB3387161DB0A22092008384687EBAD09218A11D00BB11BBFC253752E1BD324F50EAD8127E48704882AE76E224046D963E4B175990FA048DEA195FADFAC88D9862B9F9E3</a:t>
            </a:r>
          </a:p>
        </p:txBody>
      </p:sp>
      <p:sp>
        <p:nvSpPr>
          <p:cNvPr id="31" name="文本框 3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E6636BC20180234D78A0072836F0BE8092B9B20C1995FBB0AAD98B33B1032B25BB4EBB387163FB0F22C92E08384670EB2809215AC1D0FBA11BBFC2437A1E1FD724F5F8AD632564B7B4FF2ED7684240538A9CE0BE76481F81688BF19F28E95C98DFE620900E3</a:t>
            </a:r>
          </a:p>
        </p:txBody>
      </p:sp>
      <p:sp>
        <p:nvSpPr>
          <p:cNvPr id="32" name="文本框 4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E6636BC20180234D78A0072836F0BC5042B9B2071914ABA0AFD98A36B1312BA09B46B338D169DB042219260838466CEBCA09217A11D0EBD11BBFC21D70AE1BD124F79CADC02084A7F49B2BF76E924D54EB27EF457D2D6E7658AE919C47F25C58DA8624926E3</a:t>
            </a:r>
          </a:p>
        </p:txBody>
      </p:sp>
      <p:sp>
        <p:nvSpPr>
          <p:cNvPr id="33" name="文本框 5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E6636BC20180234D78A0072836F0B1F0B2B9B20C194F3BB0ADD98331B1C62B51CB43B838C16E8B0E22C92408C8468EEBE509210AC1D04BD11BBFC228762E2FD824FCBAAD1124B6E784AF2DE761024E5537DCE27771BF55E7D8EF319F2F7D5C28DEE626942E3</a:t>
            </a:r>
          </a:p>
        </p:txBody>
      </p:sp>
      <p:sp>
        <p:nvSpPr>
          <p:cNvPr id="34" name="文本框 6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E6636BC20180234D78A0072836F0BEC032B9B20719E7ABD0A4D98930B1B12B712B41B8383169AB0722192908C8467AEB500921AA91D06BC11BBFC236721E20D524FF49AD4320F65744DB2EA767924C574BB3E271732605D208AA119547C05C28DCF62D9E0E3</a:t>
            </a:r>
          </a:p>
        </p:txBody>
      </p:sp>
      <p:sp>
        <p:nvSpPr>
          <p:cNvPr id="35" name="文本框 7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BBAAD9C20180234D78A0072836F0B3D0F2B9B20F17062BA0AED98A36B1592BA12B4DB63861636B0F22592308C84635EBDA09217A31D0EBC11BBFC2117CBE2DD124FE92AD4F2776A7040728C7604243DF3CC7E0757D97657F5887C19CEC514C28DAD62A9F4E3</a:t>
            </a:r>
          </a:p>
        </p:txBody>
      </p:sp>
      <p:sp>
        <p:nvSpPr>
          <p:cNvPr id="36" name="文本框 8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BBAAD96301B94B49125E2171A1A062D4C94DDB382D918ED1F8E93BB06143F2D129092979881007386133AB01D141FBACD8408281B5087F78A7F93BBEC330B2A8B641B8B65FB4B3F45A5D56C62FE5D9B873A12FF3BEB7B235512D2507674D74F1DA22C7F894C8CA2CE14516026FC0A97C0F2E945117541F0C89B</a:t>
            </a:r>
          </a:p>
        </p:txBody>
      </p:sp>
      <p:sp>
        <p:nvSpPr>
          <p:cNvPr id="41" name="Rectangle 11">
            <a:extLst>
              <a:ext uri="{FF2B5EF4-FFF2-40B4-BE49-F238E27FC236}">
                <a16:creationId xmlns:a16="http://schemas.microsoft.com/office/drawing/2014/main" id="{D4B2D6C0-7524-27C2-BFE7-8D7AF0100359}"/>
              </a:ext>
            </a:extLst>
          </p:cNvPr>
          <p:cNvSpPr/>
          <p:nvPr/>
        </p:nvSpPr>
        <p:spPr>
          <a:xfrm>
            <a:off x="254838" y="1564046"/>
            <a:ext cx="3200401" cy="39702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defTabSz="228600">
              <a:lnSpc>
                <a:spcPct val="150000"/>
              </a:lnSpc>
              <a:buFontTx/>
              <a:buAutoNum type="arabicPeriod"/>
              <a:defRPr sz="3400" spc="68">
                <a:solidFill>
                  <a:srgbClr val="373D41"/>
                </a:solidFill>
                <a:latin typeface="FZLanTingHei-L-GBK"/>
                <a:ea typeface="FZLanTingHei-L-GBK"/>
                <a:cs typeface="FZLanTingHei-L-GBK"/>
                <a:sym typeface="FZLanTingHei-L-GBK"/>
              </a:defRPr>
            </a:pPr>
            <a:r>
              <a:rPr lang="zh-CN" altLang="en-US" sz="17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每个应用</a:t>
            </a:r>
            <a:r>
              <a:rPr lang="zh-CN" altLang="en-US" sz="1700" spc="34" dirty="0">
                <a:solidFill>
                  <a:srgbClr val="FF6A00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独立透明升级</a:t>
            </a:r>
            <a:r>
              <a:rPr lang="zh-CN" altLang="en-US" sz="17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到 </a:t>
            </a:r>
            <a:r>
              <a:rPr lang="en-US" altLang="zh-CN" sz="17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Dubbo3</a:t>
            </a:r>
            <a:r>
              <a:rPr lang="zh-CN" altLang="en-US" sz="17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，</a:t>
            </a:r>
            <a:r>
              <a:rPr lang="en-US" altLang="zh-CN" sz="17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API</a:t>
            </a:r>
            <a:r>
              <a:rPr lang="zh-CN" altLang="en-US" sz="17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 完全兼容。</a:t>
            </a:r>
            <a:endParaRPr lang="en-US" altLang="zh-CN" sz="1700" spc="34" dirty="0">
              <a:solidFill>
                <a:prstClr val="white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FZLanTingHei-L-GBK"/>
            </a:endParaRPr>
          </a:p>
          <a:p>
            <a:pPr marL="257175" indent="-257175" defTabSz="228600">
              <a:lnSpc>
                <a:spcPct val="150000"/>
              </a:lnSpc>
              <a:buFontTx/>
              <a:buAutoNum type="arabicPeriod"/>
              <a:defRPr sz="3400" spc="68">
                <a:solidFill>
                  <a:srgbClr val="373D41"/>
                </a:solidFill>
                <a:latin typeface="FZLanTingHei-L-GBK"/>
                <a:ea typeface="FZLanTingHei-L-GBK"/>
                <a:cs typeface="FZLanTingHei-L-GBK"/>
                <a:sym typeface="FZLanTingHei-L-GBK"/>
              </a:defRPr>
            </a:pPr>
            <a:endParaRPr lang="en-US" altLang="zh-CN" sz="1700" spc="34" dirty="0">
              <a:solidFill>
                <a:srgbClr val="373D4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FZLanTingHei-L-GBK"/>
            </a:endParaRPr>
          </a:p>
          <a:p>
            <a:pPr marL="257175" indent="-257175" defTabSz="228600">
              <a:lnSpc>
                <a:spcPct val="150000"/>
              </a:lnSpc>
              <a:buFontTx/>
              <a:buAutoNum type="arabicPeriod"/>
              <a:defRPr sz="3400" spc="68">
                <a:solidFill>
                  <a:srgbClr val="373D41"/>
                </a:solidFill>
                <a:latin typeface="FZLanTingHei-L-GBK"/>
                <a:ea typeface="FZLanTingHei-L-GBK"/>
                <a:cs typeface="FZLanTingHei-L-GBK"/>
                <a:sym typeface="FZLanTingHei-L-GBK"/>
              </a:defRPr>
            </a:pPr>
            <a:r>
              <a:rPr lang="zh-CN" altLang="en-US" sz="17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已升级 </a:t>
            </a:r>
            <a:r>
              <a:rPr lang="en-US" altLang="zh-CN" sz="17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Dubbo3</a:t>
            </a:r>
            <a:r>
              <a:rPr lang="zh-CN" altLang="en-US" sz="17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 应用</a:t>
            </a:r>
            <a:r>
              <a:rPr lang="zh-CN" altLang="en-US" sz="1700" spc="34" dirty="0">
                <a:solidFill>
                  <a:srgbClr val="FF6A00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默认双注册</a:t>
            </a:r>
            <a:r>
              <a:rPr lang="zh-CN" altLang="en-US" sz="17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，保证了 </a:t>
            </a:r>
            <a:r>
              <a:rPr lang="en-US" altLang="zh-CN" sz="17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HSF2</a:t>
            </a:r>
            <a:r>
              <a:rPr lang="zh-CN" altLang="en-US" sz="17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 与 </a:t>
            </a:r>
            <a:r>
              <a:rPr lang="en-US" altLang="zh-CN" sz="17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Dubbo3</a:t>
            </a:r>
            <a:r>
              <a:rPr lang="zh-CN" altLang="en-US" sz="17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 集群互通</a:t>
            </a:r>
            <a:endParaRPr lang="en-US" altLang="zh-CN" sz="1700" spc="34" dirty="0">
              <a:solidFill>
                <a:prstClr val="white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FZLanTingHei-L-GBK"/>
            </a:endParaRPr>
          </a:p>
          <a:p>
            <a:pPr defTabSz="228600">
              <a:lnSpc>
                <a:spcPct val="150000"/>
              </a:lnSpc>
              <a:defRPr sz="3400" spc="68">
                <a:solidFill>
                  <a:srgbClr val="373D41"/>
                </a:solidFill>
                <a:latin typeface="FZLanTingHei-L-GBK"/>
                <a:ea typeface="FZLanTingHei-L-GBK"/>
                <a:cs typeface="FZLanTingHei-L-GBK"/>
                <a:sym typeface="FZLanTingHei-L-GBK"/>
              </a:defRPr>
            </a:pPr>
            <a:endParaRPr lang="en-US" altLang="zh-CN" sz="1700" spc="34" dirty="0">
              <a:solidFill>
                <a:srgbClr val="373D4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FZLanTingHei-L-GBK"/>
            </a:endParaRPr>
          </a:p>
          <a:p>
            <a:pPr defTabSz="228600">
              <a:lnSpc>
                <a:spcPct val="150000"/>
              </a:lnSpc>
              <a:defRPr sz="3400" spc="68">
                <a:solidFill>
                  <a:srgbClr val="373D41"/>
                </a:solidFill>
                <a:latin typeface="FZLanTingHei-L-GBK"/>
                <a:ea typeface="FZLanTingHei-L-GBK"/>
                <a:cs typeface="FZLanTingHei-L-GBK"/>
                <a:sym typeface="FZLanTingHei-L-GBK"/>
              </a:defRPr>
            </a:pPr>
            <a:r>
              <a:rPr lang="en-US" altLang="zh-CN" sz="17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3.</a:t>
            </a:r>
            <a:r>
              <a:rPr lang="zh-CN" altLang="en-US" sz="17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 按需指定已升级的 </a:t>
            </a:r>
            <a:r>
              <a:rPr lang="en-US" altLang="zh-CN" sz="17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Dubbo3</a:t>
            </a:r>
            <a:r>
              <a:rPr lang="zh-CN" altLang="en-US" sz="17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 消费端应用切换地址模型；</a:t>
            </a:r>
            <a:endParaRPr lang="en-US" altLang="zh-CN" sz="1700" spc="34" dirty="0">
              <a:solidFill>
                <a:prstClr val="white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FZLanTingHei-L-GBK"/>
            </a:endParaRPr>
          </a:p>
          <a:p>
            <a:pPr defTabSz="228600">
              <a:lnSpc>
                <a:spcPct val="150000"/>
              </a:lnSpc>
              <a:defRPr sz="3400" spc="68">
                <a:solidFill>
                  <a:srgbClr val="373D41"/>
                </a:solidFill>
                <a:latin typeface="FZLanTingHei-L-GBK"/>
                <a:ea typeface="FZLanTingHei-L-GBK"/>
                <a:cs typeface="FZLanTingHei-L-GBK"/>
                <a:sym typeface="FZLanTingHei-L-GBK"/>
              </a:defRPr>
            </a:pPr>
            <a:endParaRPr lang="en-US" altLang="zh-CN" sz="1700" spc="34" dirty="0">
              <a:solidFill>
                <a:srgbClr val="373D4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FZLanTingHei-L-GBK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1192537A-2D65-0921-3EFB-A351A1CC4D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650" y="351785"/>
            <a:ext cx="1732943" cy="346588"/>
          </a:xfrm>
          <a:prstGeom prst="rect">
            <a:avLst/>
          </a:prstGeom>
        </p:spPr>
      </p:pic>
      <p:sp>
        <p:nvSpPr>
          <p:cNvPr id="45" name="标题 3">
            <a:extLst>
              <a:ext uri="{FF2B5EF4-FFF2-40B4-BE49-F238E27FC236}">
                <a16:creationId xmlns:a16="http://schemas.microsoft.com/office/drawing/2014/main" id="{E3BE73FE-8AFC-C657-2117-DEF56703E471}"/>
              </a:ext>
            </a:extLst>
          </p:cNvPr>
          <p:cNvSpPr txBox="1"/>
          <p:nvPr/>
        </p:nvSpPr>
        <p:spPr>
          <a:xfrm>
            <a:off x="428297" y="348246"/>
            <a:ext cx="9299028" cy="353667"/>
          </a:xfrm>
          <a:prstGeom prst="rect">
            <a:avLst/>
          </a:prstGeom>
        </p:spPr>
        <p:txBody>
          <a:bodyPr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defTabSz="914400"/>
            <a:r>
              <a:rPr lang="zh-CN" altLang="en-US" sz="3000" dirty="0">
                <a:solidFill>
                  <a:prstClr val="white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饿了么 </a:t>
            </a:r>
            <a:r>
              <a:rPr lang="en-US" altLang="zh-CN" sz="3000" dirty="0">
                <a:solidFill>
                  <a:prstClr val="white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Dubbo3</a:t>
            </a:r>
            <a:r>
              <a:rPr lang="zh-CN" altLang="en-US" sz="3000" dirty="0">
                <a:solidFill>
                  <a:prstClr val="white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升级与应用级地址模型迁移总体流程</a:t>
            </a: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C855C296-8990-B3B5-3A6B-476D692E0439}"/>
              </a:ext>
            </a:extLst>
          </p:cNvPr>
          <p:cNvSpPr/>
          <p:nvPr/>
        </p:nvSpPr>
        <p:spPr>
          <a:xfrm>
            <a:off x="3560618" y="1039652"/>
            <a:ext cx="8461664" cy="5458130"/>
          </a:xfrm>
          <a:prstGeom prst="roundRect">
            <a:avLst>
              <a:gd name="adj" fmla="val 1919"/>
            </a:avLst>
          </a:prstGeom>
          <a:solidFill>
            <a:schemeClr val="bg1">
              <a:alpha val="1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0F7B07A6-F883-5E28-E832-2282ACDA3A5F}"/>
              </a:ext>
            </a:extLst>
          </p:cNvPr>
          <p:cNvGrpSpPr/>
          <p:nvPr/>
        </p:nvGrpSpPr>
        <p:grpSpPr>
          <a:xfrm>
            <a:off x="4333129" y="2179253"/>
            <a:ext cx="1489364" cy="663174"/>
            <a:chOff x="8881665" y="3128091"/>
            <a:chExt cx="2978728" cy="1326348"/>
          </a:xfrm>
        </p:grpSpPr>
        <p:sp>
          <p:nvSpPr>
            <p:cNvPr id="48" name="圆角矩形 47">
              <a:extLst>
                <a:ext uri="{FF2B5EF4-FFF2-40B4-BE49-F238E27FC236}">
                  <a16:creationId xmlns:a16="http://schemas.microsoft.com/office/drawing/2014/main" id="{801A84A4-72E6-978C-F710-EFD6542B01A2}"/>
                </a:ext>
              </a:extLst>
            </p:cNvPr>
            <p:cNvSpPr/>
            <p:nvPr/>
          </p:nvSpPr>
          <p:spPr>
            <a:xfrm>
              <a:off x="8881665" y="3128091"/>
              <a:ext cx="2978728" cy="1326348"/>
            </a:xfrm>
            <a:prstGeom prst="roundRect">
              <a:avLst>
                <a:gd name="adj" fmla="val 0"/>
              </a:avLst>
            </a:prstGeom>
            <a:solidFill>
              <a:schemeClr val="bg1">
                <a:alpha val="1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600"/>
              <a:r>
                <a:rPr lang="en-US" altLang="zh-CN" sz="1700" b="1" dirty="0">
                  <a:solidFill>
                    <a:prstClr val="white"/>
                  </a:solidFill>
                  <a:latin typeface="Alibaba PuHuiTi 2.0 75 SemiBold" pitchFamily="18" charset="-122"/>
                  <a:ea typeface="Alibaba PuHuiTi 2.0 75 SemiBold" pitchFamily="18" charset="-122"/>
                  <a:cs typeface="Alibaba PuHuiTi 2.0 75 SemiBold" pitchFamily="18" charset="-122"/>
                </a:rPr>
                <a:t>app1</a:t>
              </a:r>
              <a:endParaRPr lang="zh-CN" altLang="en-US" sz="1700" b="1" dirty="0">
                <a:solidFill>
                  <a:prstClr val="white"/>
                </a:solidFill>
                <a:latin typeface="Alibaba PuHuiTi 2.0 75 SemiBold" pitchFamily="18" charset="-122"/>
                <a:ea typeface="Alibaba PuHuiTi 2.0 75 SemiBold" pitchFamily="18" charset="-122"/>
                <a:cs typeface="Alibaba PuHuiTi 2.0 75 SemiBold" pitchFamily="18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409AC0FD-C150-47C4-35F0-8FC99A486155}"/>
                </a:ext>
              </a:extLst>
            </p:cNvPr>
            <p:cNvSpPr/>
            <p:nvPr/>
          </p:nvSpPr>
          <p:spPr>
            <a:xfrm>
              <a:off x="10997513" y="3128091"/>
              <a:ext cx="862879" cy="363254"/>
            </a:xfrm>
            <a:prstGeom prst="rect">
              <a:avLst/>
            </a:prstGeom>
            <a:solidFill>
              <a:srgbClr val="D3D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600"/>
              <a:r>
                <a:rPr kumimoji="1" lang="en-US" altLang="zh-CN" sz="900" dirty="0">
                  <a:solidFill>
                    <a:srgbClr val="212121"/>
                  </a:solidFill>
                  <a:latin typeface="Alibaba PuHuiTi 2.0 65 Medium" pitchFamily="18" charset="-122"/>
                  <a:ea typeface="Alibaba PuHuiTi 2.0 65 Medium" pitchFamily="18" charset="-122"/>
                  <a:cs typeface="Alibaba PuHuiTi 2.0 65 Medium" pitchFamily="18" charset="-122"/>
                </a:rPr>
                <a:t>HSF2</a:t>
              </a:r>
              <a:endParaRPr kumimoji="1" lang="zh-CN" altLang="en-US" sz="900" dirty="0">
                <a:solidFill>
                  <a:srgbClr val="212121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28F8CEE1-6D9F-8E37-B2D0-D51499F95F9F}"/>
              </a:ext>
            </a:extLst>
          </p:cNvPr>
          <p:cNvGrpSpPr/>
          <p:nvPr/>
        </p:nvGrpSpPr>
        <p:grpSpPr>
          <a:xfrm>
            <a:off x="6397788" y="1564046"/>
            <a:ext cx="1489364" cy="663174"/>
            <a:chOff x="8881665" y="3128091"/>
            <a:chExt cx="2978728" cy="1326348"/>
          </a:xfrm>
        </p:grpSpPr>
        <p:sp>
          <p:nvSpPr>
            <p:cNvPr id="51" name="圆角矩形 50">
              <a:extLst>
                <a:ext uri="{FF2B5EF4-FFF2-40B4-BE49-F238E27FC236}">
                  <a16:creationId xmlns:a16="http://schemas.microsoft.com/office/drawing/2014/main" id="{0187120C-86AC-2D22-CF60-1406BC0C006E}"/>
                </a:ext>
              </a:extLst>
            </p:cNvPr>
            <p:cNvSpPr/>
            <p:nvPr/>
          </p:nvSpPr>
          <p:spPr>
            <a:xfrm>
              <a:off x="8881665" y="3128091"/>
              <a:ext cx="2978728" cy="1326348"/>
            </a:xfrm>
            <a:prstGeom prst="roundRect">
              <a:avLst>
                <a:gd name="adj" fmla="val 0"/>
              </a:avLst>
            </a:prstGeom>
            <a:solidFill>
              <a:schemeClr val="bg1">
                <a:alpha val="1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600"/>
              <a:r>
                <a:rPr lang="en-US" altLang="zh-CN" sz="1700" b="1" dirty="0">
                  <a:solidFill>
                    <a:prstClr val="white"/>
                  </a:solidFill>
                  <a:latin typeface="Alibaba PuHuiTi 2.0 75 SemiBold" pitchFamily="18" charset="-122"/>
                  <a:ea typeface="Alibaba PuHuiTi 2.0 75 SemiBold" pitchFamily="18" charset="-122"/>
                  <a:cs typeface="Alibaba PuHuiTi 2.0 75 SemiBold" pitchFamily="18" charset="-122"/>
                </a:rPr>
                <a:t>app2</a:t>
              </a:r>
              <a:endParaRPr lang="zh-CN" altLang="en-US" sz="1700" b="1" dirty="0">
                <a:solidFill>
                  <a:prstClr val="white"/>
                </a:solidFill>
                <a:latin typeface="Alibaba PuHuiTi 2.0 75 SemiBold" pitchFamily="18" charset="-122"/>
                <a:ea typeface="Alibaba PuHuiTi 2.0 75 SemiBold" pitchFamily="18" charset="-122"/>
                <a:cs typeface="Alibaba PuHuiTi 2.0 75 SemiBold" pitchFamily="18" charset="-122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BCEC1373-81CA-CB69-059F-0CF8D3B5EC53}"/>
                </a:ext>
              </a:extLst>
            </p:cNvPr>
            <p:cNvSpPr/>
            <p:nvPr/>
          </p:nvSpPr>
          <p:spPr>
            <a:xfrm>
              <a:off x="10997513" y="3128091"/>
              <a:ext cx="862879" cy="363254"/>
            </a:xfrm>
            <a:prstGeom prst="rect">
              <a:avLst/>
            </a:prstGeom>
            <a:solidFill>
              <a:srgbClr val="D3D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600"/>
              <a:r>
                <a:rPr kumimoji="1" lang="en-US" altLang="zh-CN" sz="900" dirty="0">
                  <a:solidFill>
                    <a:srgbClr val="212121"/>
                  </a:solidFill>
                  <a:latin typeface="Alibaba PuHuiTi 2.0 65 Medium" pitchFamily="18" charset="-122"/>
                  <a:ea typeface="Alibaba PuHuiTi 2.0 65 Medium" pitchFamily="18" charset="-122"/>
                  <a:cs typeface="Alibaba PuHuiTi 2.0 65 Medium" pitchFamily="18" charset="-122"/>
                </a:rPr>
                <a:t>HSF2</a:t>
              </a:r>
              <a:endParaRPr kumimoji="1" lang="zh-CN" altLang="en-US" sz="900" dirty="0">
                <a:solidFill>
                  <a:srgbClr val="212121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5F084839-40AA-1BCA-5ACE-542F20DA40DD}"/>
              </a:ext>
            </a:extLst>
          </p:cNvPr>
          <p:cNvGrpSpPr/>
          <p:nvPr/>
        </p:nvGrpSpPr>
        <p:grpSpPr>
          <a:xfrm>
            <a:off x="6408630" y="2751613"/>
            <a:ext cx="1495896" cy="663174"/>
            <a:chOff x="8881665" y="3128091"/>
            <a:chExt cx="2991791" cy="1326348"/>
          </a:xfrm>
        </p:grpSpPr>
        <p:sp>
          <p:nvSpPr>
            <p:cNvPr id="54" name="圆角矩形 53">
              <a:extLst>
                <a:ext uri="{FF2B5EF4-FFF2-40B4-BE49-F238E27FC236}">
                  <a16:creationId xmlns:a16="http://schemas.microsoft.com/office/drawing/2014/main" id="{C3053223-7B48-6EDD-9984-9983772C331B}"/>
                </a:ext>
              </a:extLst>
            </p:cNvPr>
            <p:cNvSpPr/>
            <p:nvPr/>
          </p:nvSpPr>
          <p:spPr>
            <a:xfrm>
              <a:off x="8881665" y="3128091"/>
              <a:ext cx="2978728" cy="1326348"/>
            </a:xfrm>
            <a:prstGeom prst="roundRect">
              <a:avLst>
                <a:gd name="adj" fmla="val 0"/>
              </a:avLst>
            </a:prstGeom>
            <a:solidFill>
              <a:schemeClr val="bg1">
                <a:alpha val="1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600"/>
              <a:r>
                <a:rPr lang="en-US" altLang="zh-CN" sz="1700" b="1" dirty="0">
                  <a:solidFill>
                    <a:prstClr val="white"/>
                  </a:solidFill>
                  <a:latin typeface="Alibaba PuHuiTi 2.0 75 SemiBold" pitchFamily="18" charset="-122"/>
                  <a:ea typeface="Alibaba PuHuiTi 2.0 75 SemiBold" pitchFamily="18" charset="-122"/>
                  <a:cs typeface="Alibaba PuHuiTi 2.0 75 SemiBold" pitchFamily="18" charset="-122"/>
                </a:rPr>
                <a:t>app3</a:t>
              </a:r>
              <a:endParaRPr lang="zh-CN" altLang="en-US" sz="1700" b="1" dirty="0">
                <a:solidFill>
                  <a:prstClr val="white"/>
                </a:solidFill>
                <a:latin typeface="Alibaba PuHuiTi 2.0 75 SemiBold" pitchFamily="18" charset="-122"/>
                <a:ea typeface="Alibaba PuHuiTi 2.0 75 SemiBold" pitchFamily="18" charset="-122"/>
                <a:cs typeface="Alibaba PuHuiTi 2.0 75 SemiBold" pitchFamily="18" charset="-122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BDDFE296-CC5A-7781-F743-3A50599A0599}"/>
                </a:ext>
              </a:extLst>
            </p:cNvPr>
            <p:cNvSpPr/>
            <p:nvPr/>
          </p:nvSpPr>
          <p:spPr>
            <a:xfrm>
              <a:off x="10727748" y="3128091"/>
              <a:ext cx="1145708" cy="363254"/>
            </a:xfrm>
            <a:prstGeom prst="rect">
              <a:avLst/>
            </a:prstGeom>
            <a:solidFill>
              <a:srgbClr val="FF68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600"/>
              <a:r>
                <a:rPr kumimoji="1" lang="en-US" altLang="zh-CN" sz="900" dirty="0">
                  <a:solidFill>
                    <a:prstClr val="white"/>
                  </a:solidFill>
                  <a:latin typeface="Alibaba PuHuiTi 2.0 65 Medium" pitchFamily="18" charset="-122"/>
                  <a:ea typeface="Alibaba PuHuiTi 2.0 65 Medium" pitchFamily="18" charset="-122"/>
                  <a:cs typeface="Alibaba PuHuiTi 2.0 65 Medium" pitchFamily="18" charset="-122"/>
                </a:rPr>
                <a:t>Dubbo3</a:t>
              </a:r>
              <a:endParaRPr kumimoji="1" lang="zh-CN" altLang="en-US" sz="9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F5113F5-2FD6-3CAA-577D-C30F97523319}"/>
              </a:ext>
            </a:extLst>
          </p:cNvPr>
          <p:cNvGrpSpPr/>
          <p:nvPr/>
        </p:nvGrpSpPr>
        <p:grpSpPr>
          <a:xfrm>
            <a:off x="6397787" y="4293111"/>
            <a:ext cx="1489364" cy="663174"/>
            <a:chOff x="8881665" y="3128091"/>
            <a:chExt cx="2978728" cy="1326348"/>
          </a:xfrm>
        </p:grpSpPr>
        <p:sp>
          <p:nvSpPr>
            <p:cNvPr id="57" name="圆角矩形 56">
              <a:extLst>
                <a:ext uri="{FF2B5EF4-FFF2-40B4-BE49-F238E27FC236}">
                  <a16:creationId xmlns:a16="http://schemas.microsoft.com/office/drawing/2014/main" id="{171B6584-FE57-0967-568E-F866ECA65F8F}"/>
                </a:ext>
              </a:extLst>
            </p:cNvPr>
            <p:cNvSpPr/>
            <p:nvPr/>
          </p:nvSpPr>
          <p:spPr>
            <a:xfrm>
              <a:off x="8881665" y="3128091"/>
              <a:ext cx="2978728" cy="1326348"/>
            </a:xfrm>
            <a:prstGeom prst="roundRect">
              <a:avLst>
                <a:gd name="adj" fmla="val 0"/>
              </a:avLst>
            </a:prstGeom>
            <a:solidFill>
              <a:schemeClr val="bg1">
                <a:alpha val="1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600"/>
              <a:r>
                <a:rPr lang="en-US" altLang="zh-CN" sz="1700" b="1" dirty="0">
                  <a:solidFill>
                    <a:prstClr val="white"/>
                  </a:solidFill>
                  <a:latin typeface="Alibaba PuHuiTi 2.0 75 SemiBold" pitchFamily="18" charset="-122"/>
                  <a:ea typeface="Alibaba PuHuiTi 2.0 75 SemiBold" pitchFamily="18" charset="-122"/>
                  <a:cs typeface="Alibaba PuHuiTi 2.0 75 SemiBold" pitchFamily="18" charset="-122"/>
                </a:rPr>
                <a:t>app4</a:t>
              </a:r>
              <a:endParaRPr lang="zh-CN" altLang="en-US" sz="1700" b="1" dirty="0">
                <a:solidFill>
                  <a:prstClr val="white"/>
                </a:solidFill>
                <a:latin typeface="Alibaba PuHuiTi 2.0 75 SemiBold" pitchFamily="18" charset="-122"/>
                <a:ea typeface="Alibaba PuHuiTi 2.0 75 SemiBold" pitchFamily="18" charset="-122"/>
                <a:cs typeface="Alibaba PuHuiTi 2.0 75 SemiBold" pitchFamily="18" charset="-122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DCB6701-6C2B-43E4-F361-33B613188948}"/>
                </a:ext>
              </a:extLst>
            </p:cNvPr>
            <p:cNvSpPr/>
            <p:nvPr/>
          </p:nvSpPr>
          <p:spPr>
            <a:xfrm>
              <a:off x="10997513" y="3128091"/>
              <a:ext cx="862879" cy="363254"/>
            </a:xfrm>
            <a:prstGeom prst="rect">
              <a:avLst/>
            </a:prstGeom>
            <a:solidFill>
              <a:srgbClr val="D3D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600"/>
              <a:r>
                <a:rPr kumimoji="1" lang="en-US" altLang="zh-CN" sz="900" dirty="0">
                  <a:solidFill>
                    <a:srgbClr val="212121"/>
                  </a:solidFill>
                  <a:latin typeface="Alibaba PuHuiTi 2.0 65 Medium" pitchFamily="18" charset="-122"/>
                  <a:ea typeface="Alibaba PuHuiTi 2.0 65 Medium" pitchFamily="18" charset="-122"/>
                  <a:cs typeface="Alibaba PuHuiTi 2.0 65 Medium" pitchFamily="18" charset="-122"/>
                </a:rPr>
                <a:t>HSF2</a:t>
              </a:r>
              <a:endParaRPr kumimoji="1" lang="zh-CN" altLang="en-US" sz="900" dirty="0">
                <a:solidFill>
                  <a:srgbClr val="212121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78FC7E60-FD99-514B-DC05-2867A3C6A359}"/>
              </a:ext>
            </a:extLst>
          </p:cNvPr>
          <p:cNvGrpSpPr/>
          <p:nvPr/>
        </p:nvGrpSpPr>
        <p:grpSpPr>
          <a:xfrm>
            <a:off x="8432286" y="1564046"/>
            <a:ext cx="1489364" cy="663174"/>
            <a:chOff x="8881665" y="3128091"/>
            <a:chExt cx="2978728" cy="1326348"/>
          </a:xfrm>
        </p:grpSpPr>
        <p:sp>
          <p:nvSpPr>
            <p:cNvPr id="60" name="圆角矩形 59">
              <a:extLst>
                <a:ext uri="{FF2B5EF4-FFF2-40B4-BE49-F238E27FC236}">
                  <a16:creationId xmlns:a16="http://schemas.microsoft.com/office/drawing/2014/main" id="{44383AE1-9424-EE41-64C9-49C78E4781C5}"/>
                </a:ext>
              </a:extLst>
            </p:cNvPr>
            <p:cNvSpPr/>
            <p:nvPr/>
          </p:nvSpPr>
          <p:spPr>
            <a:xfrm>
              <a:off x="8881665" y="3128091"/>
              <a:ext cx="2978728" cy="1326348"/>
            </a:xfrm>
            <a:prstGeom prst="roundRect">
              <a:avLst>
                <a:gd name="adj" fmla="val 0"/>
              </a:avLst>
            </a:prstGeom>
            <a:solidFill>
              <a:schemeClr val="bg1">
                <a:alpha val="1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600"/>
              <a:r>
                <a:rPr lang="en-US" altLang="zh-CN" sz="1700" b="1" dirty="0">
                  <a:solidFill>
                    <a:prstClr val="white"/>
                  </a:solidFill>
                  <a:latin typeface="Alibaba PuHuiTi 2.0 75 SemiBold" pitchFamily="18" charset="-122"/>
                  <a:ea typeface="Alibaba PuHuiTi 2.0 75 SemiBold" pitchFamily="18" charset="-122"/>
                  <a:cs typeface="Alibaba PuHuiTi 2.0 75 SemiBold" pitchFamily="18" charset="-122"/>
                </a:rPr>
                <a:t>app5</a:t>
              </a:r>
              <a:endParaRPr lang="zh-CN" altLang="en-US" sz="1700" b="1" dirty="0">
                <a:solidFill>
                  <a:prstClr val="white"/>
                </a:solidFill>
                <a:latin typeface="Alibaba PuHuiTi 2.0 75 SemiBold" pitchFamily="18" charset="-122"/>
                <a:ea typeface="Alibaba PuHuiTi 2.0 75 SemiBold" pitchFamily="18" charset="-122"/>
                <a:cs typeface="Alibaba PuHuiTi 2.0 75 SemiBold" pitchFamily="18" charset="-122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D40B1FE3-9726-613D-4D42-1E78D0A8FBAC}"/>
                </a:ext>
              </a:extLst>
            </p:cNvPr>
            <p:cNvSpPr/>
            <p:nvPr/>
          </p:nvSpPr>
          <p:spPr>
            <a:xfrm>
              <a:off x="10997513" y="3128091"/>
              <a:ext cx="862879" cy="363254"/>
            </a:xfrm>
            <a:prstGeom prst="rect">
              <a:avLst/>
            </a:prstGeom>
            <a:solidFill>
              <a:srgbClr val="D3D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600"/>
              <a:r>
                <a:rPr kumimoji="1" lang="en-US" altLang="zh-CN" sz="900" dirty="0">
                  <a:solidFill>
                    <a:srgbClr val="212121"/>
                  </a:solidFill>
                  <a:latin typeface="Alibaba PuHuiTi 2.0 65 Medium" pitchFamily="18" charset="-122"/>
                  <a:ea typeface="Alibaba PuHuiTi 2.0 65 Medium" pitchFamily="18" charset="-122"/>
                  <a:cs typeface="Alibaba PuHuiTi 2.0 65 Medium" pitchFamily="18" charset="-122"/>
                </a:rPr>
                <a:t>HSF2</a:t>
              </a:r>
              <a:endParaRPr kumimoji="1" lang="zh-CN" altLang="en-US" sz="900" dirty="0">
                <a:solidFill>
                  <a:srgbClr val="212121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7C539416-1B47-2C55-F5F9-5AA750F96E52}"/>
              </a:ext>
            </a:extLst>
          </p:cNvPr>
          <p:cNvGrpSpPr/>
          <p:nvPr/>
        </p:nvGrpSpPr>
        <p:grpSpPr>
          <a:xfrm>
            <a:off x="10354169" y="1564046"/>
            <a:ext cx="1489364" cy="663174"/>
            <a:chOff x="8881665" y="3128091"/>
            <a:chExt cx="2978728" cy="1326348"/>
          </a:xfrm>
        </p:grpSpPr>
        <p:sp>
          <p:nvSpPr>
            <p:cNvPr id="63" name="圆角矩形 62">
              <a:extLst>
                <a:ext uri="{FF2B5EF4-FFF2-40B4-BE49-F238E27FC236}">
                  <a16:creationId xmlns:a16="http://schemas.microsoft.com/office/drawing/2014/main" id="{55A9E41C-5A8D-07AA-903F-970A8A1537F8}"/>
                </a:ext>
              </a:extLst>
            </p:cNvPr>
            <p:cNvSpPr/>
            <p:nvPr/>
          </p:nvSpPr>
          <p:spPr>
            <a:xfrm>
              <a:off x="8881665" y="3128091"/>
              <a:ext cx="2978728" cy="1326348"/>
            </a:xfrm>
            <a:prstGeom prst="roundRect">
              <a:avLst>
                <a:gd name="adj" fmla="val 0"/>
              </a:avLst>
            </a:prstGeom>
            <a:solidFill>
              <a:schemeClr val="bg1">
                <a:alpha val="1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600"/>
              <a:r>
                <a:rPr lang="en-US" altLang="zh-CN" sz="1700" b="1" dirty="0">
                  <a:solidFill>
                    <a:prstClr val="white"/>
                  </a:solidFill>
                  <a:latin typeface="Alibaba PuHuiTi 2.0 75 SemiBold" pitchFamily="18" charset="-122"/>
                  <a:ea typeface="Alibaba PuHuiTi 2.0 75 SemiBold" pitchFamily="18" charset="-122"/>
                  <a:cs typeface="Alibaba PuHuiTi 2.0 75 SemiBold" pitchFamily="18" charset="-122"/>
                </a:rPr>
                <a:t>app8</a:t>
              </a:r>
              <a:endParaRPr lang="zh-CN" altLang="en-US" sz="1700" b="1" dirty="0">
                <a:solidFill>
                  <a:prstClr val="white"/>
                </a:solidFill>
                <a:latin typeface="Alibaba PuHuiTi 2.0 75 SemiBold" pitchFamily="18" charset="-122"/>
                <a:ea typeface="Alibaba PuHuiTi 2.0 75 SemiBold" pitchFamily="18" charset="-122"/>
                <a:cs typeface="Alibaba PuHuiTi 2.0 75 SemiBold" pitchFamily="18" charset="-122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6052FA49-7AC9-345C-8501-D4C13593B7A3}"/>
                </a:ext>
              </a:extLst>
            </p:cNvPr>
            <p:cNvSpPr/>
            <p:nvPr/>
          </p:nvSpPr>
          <p:spPr>
            <a:xfrm>
              <a:off x="10997513" y="3128091"/>
              <a:ext cx="862879" cy="363254"/>
            </a:xfrm>
            <a:prstGeom prst="rect">
              <a:avLst/>
            </a:prstGeom>
            <a:solidFill>
              <a:srgbClr val="D3D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600"/>
              <a:r>
                <a:rPr kumimoji="1" lang="en-US" altLang="zh-CN" sz="900" dirty="0">
                  <a:solidFill>
                    <a:srgbClr val="212121"/>
                  </a:solidFill>
                  <a:latin typeface="Alibaba PuHuiTi 2.0 65 Medium" pitchFamily="18" charset="-122"/>
                  <a:ea typeface="Alibaba PuHuiTi 2.0 65 Medium" pitchFamily="18" charset="-122"/>
                  <a:cs typeface="Alibaba PuHuiTi 2.0 65 Medium" pitchFamily="18" charset="-122"/>
                </a:rPr>
                <a:t>HSF2</a:t>
              </a:r>
              <a:endParaRPr kumimoji="1" lang="zh-CN" altLang="en-US" sz="900" dirty="0">
                <a:solidFill>
                  <a:srgbClr val="212121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F1E7F372-3BE3-D1E5-89DA-A95141D985EA}"/>
              </a:ext>
            </a:extLst>
          </p:cNvPr>
          <p:cNvGrpSpPr/>
          <p:nvPr/>
        </p:nvGrpSpPr>
        <p:grpSpPr>
          <a:xfrm>
            <a:off x="8432286" y="2748399"/>
            <a:ext cx="1495896" cy="666388"/>
            <a:chOff x="16886256" y="5496798"/>
            <a:chExt cx="2991791" cy="1332776"/>
          </a:xfrm>
        </p:grpSpPr>
        <p:sp>
          <p:nvSpPr>
            <p:cNvPr id="66" name="圆角矩形 65">
              <a:extLst>
                <a:ext uri="{FF2B5EF4-FFF2-40B4-BE49-F238E27FC236}">
                  <a16:creationId xmlns:a16="http://schemas.microsoft.com/office/drawing/2014/main" id="{E84CE2D0-654A-DA50-87AA-7438B271398D}"/>
                </a:ext>
              </a:extLst>
            </p:cNvPr>
            <p:cNvSpPr/>
            <p:nvPr/>
          </p:nvSpPr>
          <p:spPr>
            <a:xfrm>
              <a:off x="16886256" y="5503226"/>
              <a:ext cx="2978728" cy="1326348"/>
            </a:xfrm>
            <a:prstGeom prst="roundRect">
              <a:avLst>
                <a:gd name="adj" fmla="val 0"/>
              </a:avLst>
            </a:prstGeom>
            <a:solidFill>
              <a:schemeClr val="bg1">
                <a:alpha val="1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600"/>
              <a:r>
                <a:rPr lang="en-US" altLang="zh-CN" sz="1700" b="1" dirty="0">
                  <a:solidFill>
                    <a:prstClr val="white"/>
                  </a:solidFill>
                  <a:latin typeface="Alibaba PuHuiTi 2.0 75 SemiBold" pitchFamily="18" charset="-122"/>
                  <a:ea typeface="Alibaba PuHuiTi 2.0 75 SemiBold" pitchFamily="18" charset="-122"/>
                  <a:cs typeface="Alibaba PuHuiTi 2.0 75 SemiBold" pitchFamily="18" charset="-122"/>
                </a:rPr>
                <a:t>app6</a:t>
              </a:r>
              <a:endParaRPr lang="zh-CN" altLang="en-US" sz="1700" b="1" dirty="0">
                <a:solidFill>
                  <a:prstClr val="white"/>
                </a:solidFill>
                <a:latin typeface="Alibaba PuHuiTi 2.0 75 SemiBold" pitchFamily="18" charset="-122"/>
                <a:ea typeface="Alibaba PuHuiTi 2.0 75 SemiBold" pitchFamily="18" charset="-122"/>
                <a:cs typeface="Alibaba PuHuiTi 2.0 75 SemiBold" pitchFamily="18" charset="-122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3A2D3AA8-16AA-1ED0-EAEF-B7EBE8B13241}"/>
                </a:ext>
              </a:extLst>
            </p:cNvPr>
            <p:cNvSpPr/>
            <p:nvPr/>
          </p:nvSpPr>
          <p:spPr>
            <a:xfrm>
              <a:off x="18732339" y="5496798"/>
              <a:ext cx="1145708" cy="363254"/>
            </a:xfrm>
            <a:prstGeom prst="rect">
              <a:avLst/>
            </a:prstGeom>
            <a:solidFill>
              <a:srgbClr val="80F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600"/>
              <a:r>
                <a:rPr kumimoji="1" lang="en-US" altLang="zh-CN" sz="900" dirty="0">
                  <a:solidFill>
                    <a:srgbClr val="212121"/>
                  </a:solidFill>
                  <a:latin typeface="Alibaba PuHuiTi 2.0 65 Medium" pitchFamily="18" charset="-122"/>
                  <a:ea typeface="Alibaba PuHuiTi 2.0 65 Medium" pitchFamily="18" charset="-122"/>
                  <a:cs typeface="Alibaba PuHuiTi 2.0 65 Medium" pitchFamily="18" charset="-122"/>
                </a:rPr>
                <a:t>Dubbo3</a:t>
              </a:r>
              <a:endParaRPr kumimoji="1" lang="zh-CN" altLang="en-US" sz="900" dirty="0">
                <a:solidFill>
                  <a:srgbClr val="212121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2B2E97CB-761C-37D5-349B-07A806084376}"/>
              </a:ext>
            </a:extLst>
          </p:cNvPr>
          <p:cNvGrpSpPr/>
          <p:nvPr/>
        </p:nvGrpSpPr>
        <p:grpSpPr>
          <a:xfrm>
            <a:off x="8432286" y="4289897"/>
            <a:ext cx="1495896" cy="666388"/>
            <a:chOff x="16886256" y="5496798"/>
            <a:chExt cx="2991791" cy="1332776"/>
          </a:xfrm>
        </p:grpSpPr>
        <p:sp>
          <p:nvSpPr>
            <p:cNvPr id="69" name="圆角矩形 68">
              <a:extLst>
                <a:ext uri="{FF2B5EF4-FFF2-40B4-BE49-F238E27FC236}">
                  <a16:creationId xmlns:a16="http://schemas.microsoft.com/office/drawing/2014/main" id="{141E3F6E-C99C-BC47-B5C0-4B8A9B57D8BA}"/>
                </a:ext>
              </a:extLst>
            </p:cNvPr>
            <p:cNvSpPr/>
            <p:nvPr/>
          </p:nvSpPr>
          <p:spPr>
            <a:xfrm>
              <a:off x="16886256" y="5503226"/>
              <a:ext cx="2978728" cy="1326348"/>
            </a:xfrm>
            <a:prstGeom prst="roundRect">
              <a:avLst>
                <a:gd name="adj" fmla="val 0"/>
              </a:avLst>
            </a:prstGeom>
            <a:solidFill>
              <a:schemeClr val="bg1">
                <a:alpha val="1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600"/>
              <a:r>
                <a:rPr lang="en-US" altLang="zh-CN" sz="1700" b="1" dirty="0">
                  <a:solidFill>
                    <a:prstClr val="white"/>
                  </a:solidFill>
                  <a:latin typeface="Alibaba PuHuiTi 2.0 75 SemiBold" pitchFamily="18" charset="-122"/>
                  <a:ea typeface="Alibaba PuHuiTi 2.0 75 SemiBold" pitchFamily="18" charset="-122"/>
                  <a:cs typeface="Alibaba PuHuiTi 2.0 75 SemiBold" pitchFamily="18" charset="-122"/>
                </a:rPr>
                <a:t>app7</a:t>
              </a:r>
              <a:endParaRPr lang="zh-CN" altLang="en-US" sz="1700" b="1" dirty="0">
                <a:solidFill>
                  <a:prstClr val="white"/>
                </a:solidFill>
                <a:latin typeface="Alibaba PuHuiTi 2.0 75 SemiBold" pitchFamily="18" charset="-122"/>
                <a:ea typeface="Alibaba PuHuiTi 2.0 75 SemiBold" pitchFamily="18" charset="-122"/>
                <a:cs typeface="Alibaba PuHuiTi 2.0 75 SemiBold" pitchFamily="18" charset="-122"/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AA5B2FD0-F4F6-B06F-7638-AA1B3B616CFA}"/>
                </a:ext>
              </a:extLst>
            </p:cNvPr>
            <p:cNvSpPr/>
            <p:nvPr/>
          </p:nvSpPr>
          <p:spPr>
            <a:xfrm>
              <a:off x="18732339" y="5496798"/>
              <a:ext cx="1145708" cy="363254"/>
            </a:xfrm>
            <a:prstGeom prst="rect">
              <a:avLst/>
            </a:prstGeom>
            <a:solidFill>
              <a:srgbClr val="80F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600"/>
              <a:r>
                <a:rPr kumimoji="1" lang="en-US" altLang="zh-CN" sz="900" dirty="0">
                  <a:solidFill>
                    <a:srgbClr val="212121"/>
                  </a:solidFill>
                  <a:latin typeface="Alibaba PuHuiTi 2.0 65 Medium" pitchFamily="18" charset="-122"/>
                  <a:ea typeface="Alibaba PuHuiTi 2.0 65 Medium" pitchFamily="18" charset="-122"/>
                  <a:cs typeface="Alibaba PuHuiTi 2.0 65 Medium" pitchFamily="18" charset="-122"/>
                </a:rPr>
                <a:t>Dubbo3</a:t>
              </a:r>
              <a:endParaRPr kumimoji="1" lang="zh-CN" altLang="en-US" sz="900" dirty="0">
                <a:solidFill>
                  <a:srgbClr val="212121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endParaRPr>
            </a:p>
          </p:txBody>
        </p:sp>
      </p:grp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092C29BC-3898-5F99-8A51-8EE474FE1467}"/>
              </a:ext>
            </a:extLst>
          </p:cNvPr>
          <p:cNvCxnSpPr>
            <a:cxnSpLocks/>
          </p:cNvCxnSpPr>
          <p:nvPr/>
        </p:nvCxnSpPr>
        <p:spPr>
          <a:xfrm flipV="1">
            <a:off x="5822492" y="1837761"/>
            <a:ext cx="575295" cy="66289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103DE6BB-D2D4-069C-5982-C6FDD9E7F390}"/>
              </a:ext>
            </a:extLst>
          </p:cNvPr>
          <p:cNvCxnSpPr>
            <a:cxnSpLocks/>
          </p:cNvCxnSpPr>
          <p:nvPr/>
        </p:nvCxnSpPr>
        <p:spPr>
          <a:xfrm>
            <a:off x="5830033" y="2510840"/>
            <a:ext cx="567755" cy="57236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箭头连接符 72">
            <a:extLst>
              <a:ext uri="{FF2B5EF4-FFF2-40B4-BE49-F238E27FC236}">
                <a16:creationId xmlns:a16="http://schemas.microsoft.com/office/drawing/2014/main" id="{5660ACC3-0E44-EA62-6E8C-A439BDEAF174}"/>
              </a:ext>
            </a:extLst>
          </p:cNvPr>
          <p:cNvCxnSpPr>
            <a:cxnSpLocks/>
          </p:cNvCxnSpPr>
          <p:nvPr/>
        </p:nvCxnSpPr>
        <p:spPr>
          <a:xfrm>
            <a:off x="7887151" y="1916008"/>
            <a:ext cx="545135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4881DFE3-38A6-0DB1-0A84-1E94839DC12C}"/>
              </a:ext>
            </a:extLst>
          </p:cNvPr>
          <p:cNvCxnSpPr>
            <a:cxnSpLocks/>
          </p:cNvCxnSpPr>
          <p:nvPr/>
        </p:nvCxnSpPr>
        <p:spPr>
          <a:xfrm>
            <a:off x="9921649" y="1902390"/>
            <a:ext cx="43252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箭头连接符 74">
            <a:extLst>
              <a:ext uri="{FF2B5EF4-FFF2-40B4-BE49-F238E27FC236}">
                <a16:creationId xmlns:a16="http://schemas.microsoft.com/office/drawing/2014/main" id="{6DE41B06-9B0D-FFAD-76A5-553C083F7F67}"/>
              </a:ext>
            </a:extLst>
          </p:cNvPr>
          <p:cNvCxnSpPr>
            <a:cxnSpLocks/>
          </p:cNvCxnSpPr>
          <p:nvPr/>
        </p:nvCxnSpPr>
        <p:spPr>
          <a:xfrm flipV="1">
            <a:off x="7261226" y="2267970"/>
            <a:ext cx="1164528" cy="48042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线箭头连接符 75">
            <a:extLst>
              <a:ext uri="{FF2B5EF4-FFF2-40B4-BE49-F238E27FC236}">
                <a16:creationId xmlns:a16="http://schemas.microsoft.com/office/drawing/2014/main" id="{9AAD6E1F-3CE9-A0E6-C001-6702B92862EE}"/>
              </a:ext>
            </a:extLst>
          </p:cNvPr>
          <p:cNvCxnSpPr>
            <a:cxnSpLocks/>
          </p:cNvCxnSpPr>
          <p:nvPr/>
        </p:nvCxnSpPr>
        <p:spPr>
          <a:xfrm flipV="1">
            <a:off x="9934323" y="2249202"/>
            <a:ext cx="910368" cy="84075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AD06FB03-5791-F489-EE16-2214D5ABD414}"/>
              </a:ext>
            </a:extLst>
          </p:cNvPr>
          <p:cNvCxnSpPr>
            <a:cxnSpLocks/>
          </p:cNvCxnSpPr>
          <p:nvPr/>
        </p:nvCxnSpPr>
        <p:spPr>
          <a:xfrm>
            <a:off x="7153312" y="3414787"/>
            <a:ext cx="0" cy="87511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箭头连接符 77">
            <a:extLst>
              <a:ext uri="{FF2B5EF4-FFF2-40B4-BE49-F238E27FC236}">
                <a16:creationId xmlns:a16="http://schemas.microsoft.com/office/drawing/2014/main" id="{BF70D230-D35D-D750-92C6-B7F8446E5AA3}"/>
              </a:ext>
            </a:extLst>
          </p:cNvPr>
          <p:cNvCxnSpPr>
            <a:cxnSpLocks/>
          </p:cNvCxnSpPr>
          <p:nvPr/>
        </p:nvCxnSpPr>
        <p:spPr>
          <a:xfrm>
            <a:off x="7904525" y="4624698"/>
            <a:ext cx="521229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箭头连接符 78">
            <a:extLst>
              <a:ext uri="{FF2B5EF4-FFF2-40B4-BE49-F238E27FC236}">
                <a16:creationId xmlns:a16="http://schemas.microsoft.com/office/drawing/2014/main" id="{D37584FD-963F-A300-ECCC-7E0C0A6E9951}"/>
              </a:ext>
            </a:extLst>
          </p:cNvPr>
          <p:cNvCxnSpPr>
            <a:cxnSpLocks/>
            <a:stCxn id="69" idx="0"/>
          </p:cNvCxnSpPr>
          <p:nvPr/>
        </p:nvCxnSpPr>
        <p:spPr>
          <a:xfrm flipV="1">
            <a:off x="9176968" y="3473090"/>
            <a:ext cx="0" cy="82002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线箭头连接符 79">
            <a:extLst>
              <a:ext uri="{FF2B5EF4-FFF2-40B4-BE49-F238E27FC236}">
                <a16:creationId xmlns:a16="http://schemas.microsoft.com/office/drawing/2014/main" id="{140EADE5-C9A9-F74D-7724-30BBC57FF4BC}"/>
              </a:ext>
            </a:extLst>
          </p:cNvPr>
          <p:cNvCxnSpPr>
            <a:cxnSpLocks/>
          </p:cNvCxnSpPr>
          <p:nvPr/>
        </p:nvCxnSpPr>
        <p:spPr>
          <a:xfrm flipV="1">
            <a:off x="7917199" y="3074424"/>
            <a:ext cx="502414" cy="8777"/>
          </a:xfrm>
          <a:prstGeom prst="straightConnector1">
            <a:avLst/>
          </a:prstGeom>
          <a:ln w="38100">
            <a:solidFill>
              <a:srgbClr val="FF67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线连接符 80">
            <a:extLst>
              <a:ext uri="{FF2B5EF4-FFF2-40B4-BE49-F238E27FC236}">
                <a16:creationId xmlns:a16="http://schemas.microsoft.com/office/drawing/2014/main" id="{B43E657E-284C-AEE3-5375-19BC4180B10F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3789820" y="2510840"/>
            <a:ext cx="54330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 81">
            <a:extLst>
              <a:ext uri="{FF2B5EF4-FFF2-40B4-BE49-F238E27FC236}">
                <a16:creationId xmlns:a16="http://schemas.microsoft.com/office/drawing/2014/main" id="{9F5FF0B0-425C-FA98-040A-C4277BAECC63}"/>
              </a:ext>
            </a:extLst>
          </p:cNvPr>
          <p:cNvSpPr/>
          <p:nvPr/>
        </p:nvSpPr>
        <p:spPr>
          <a:xfrm>
            <a:off x="3865838" y="5187769"/>
            <a:ext cx="934581" cy="300364"/>
          </a:xfrm>
          <a:prstGeom prst="rect">
            <a:avLst/>
          </a:prstGeom>
          <a:solidFill>
            <a:srgbClr val="D3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r>
              <a:rPr kumimoji="1" lang="en-US" altLang="zh-CN" sz="1300" dirty="0">
                <a:solidFill>
                  <a:srgbClr val="212121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HSF2</a:t>
            </a:r>
            <a:endParaRPr kumimoji="1" lang="zh-CN" altLang="en-US" sz="1300" dirty="0">
              <a:solidFill>
                <a:srgbClr val="212121"/>
              </a:solidFill>
              <a:latin typeface="Alibaba PuHuiTi 2.0 65 Medium" pitchFamily="18" charset="-122"/>
              <a:ea typeface="Alibaba PuHuiTi 2.0 65 Medium" pitchFamily="18" charset="-122"/>
              <a:cs typeface="Alibaba PuHuiTi 2.0 65 Medium" pitchFamily="18" charset="-122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F94C717B-6688-EF00-4CE6-7E289DFD7C96}"/>
              </a:ext>
            </a:extLst>
          </p:cNvPr>
          <p:cNvSpPr/>
          <p:nvPr/>
        </p:nvSpPr>
        <p:spPr>
          <a:xfrm>
            <a:off x="3865838" y="5620605"/>
            <a:ext cx="934581" cy="300364"/>
          </a:xfrm>
          <a:prstGeom prst="rect">
            <a:avLst/>
          </a:prstGeom>
          <a:solidFill>
            <a:srgbClr val="80F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r>
              <a:rPr kumimoji="1" lang="en-US" altLang="zh-CN" sz="1300" dirty="0">
                <a:solidFill>
                  <a:srgbClr val="212121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Dubbo3</a:t>
            </a:r>
            <a:endParaRPr kumimoji="1" lang="zh-CN" altLang="en-US" sz="1300" dirty="0">
              <a:solidFill>
                <a:srgbClr val="212121"/>
              </a:solidFill>
              <a:latin typeface="Alibaba PuHuiTi 2.0 65 Medium" pitchFamily="18" charset="-122"/>
              <a:ea typeface="Alibaba PuHuiTi 2.0 65 Medium" pitchFamily="18" charset="-122"/>
              <a:cs typeface="Alibaba PuHuiTi 2.0 65 Medium" pitchFamily="18" charset="-122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96C4149A-E4EA-A76E-4F7E-D527FD964E82}"/>
              </a:ext>
            </a:extLst>
          </p:cNvPr>
          <p:cNvSpPr/>
          <p:nvPr/>
        </p:nvSpPr>
        <p:spPr>
          <a:xfrm>
            <a:off x="3865837" y="6053441"/>
            <a:ext cx="934581" cy="300364"/>
          </a:xfrm>
          <a:prstGeom prst="rect">
            <a:avLst/>
          </a:prstGeom>
          <a:solidFill>
            <a:srgbClr val="FF67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r>
              <a:rPr kumimoji="1" lang="en-US" altLang="zh-CN" sz="1300" dirty="0">
                <a:solidFill>
                  <a:prstClr val="white">
                    <a:lumMod val="95000"/>
                  </a:prstClr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Dubbo3</a:t>
            </a:r>
            <a:endParaRPr kumimoji="1" lang="zh-CN" altLang="en-US" sz="1300" dirty="0">
              <a:solidFill>
                <a:prstClr val="white">
                  <a:lumMod val="95000"/>
                </a:prstClr>
              </a:solidFill>
              <a:latin typeface="Alibaba PuHuiTi 2.0 65 Medium" pitchFamily="18" charset="-122"/>
              <a:ea typeface="Alibaba PuHuiTi 2.0 65 Medium" pitchFamily="18" charset="-122"/>
              <a:cs typeface="Alibaba PuHuiTi 2.0 65 Medium" pitchFamily="18" charset="-122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3B463609-F58E-067D-E5B0-586FDE5EDAE5}"/>
              </a:ext>
            </a:extLst>
          </p:cNvPr>
          <p:cNvSpPr txBox="1"/>
          <p:nvPr/>
        </p:nvSpPr>
        <p:spPr>
          <a:xfrm>
            <a:off x="4905799" y="5207146"/>
            <a:ext cx="1221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28600"/>
            <a:r>
              <a:rPr kumimoji="1" lang="en-US" altLang="zh-CN" sz="14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HSF2</a:t>
            </a:r>
            <a:r>
              <a:rPr kumimoji="1" lang="zh-CN" altLang="en-US" sz="14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 老应用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CB43ED97-AA16-CFEC-017F-53A6C66E0B76}"/>
              </a:ext>
            </a:extLst>
          </p:cNvPr>
          <p:cNvSpPr txBox="1"/>
          <p:nvPr/>
        </p:nvSpPr>
        <p:spPr>
          <a:xfrm>
            <a:off x="4905798" y="5639982"/>
            <a:ext cx="2012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28600"/>
            <a:r>
              <a:rPr kumimoji="1" lang="en-US" altLang="zh-CN" sz="14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Dubbo3</a:t>
            </a:r>
            <a:r>
              <a:rPr kumimoji="1" lang="zh-CN" altLang="en-US" sz="14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 已升级未迁移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E664EE31-BF6E-AD37-B941-0BB0A83F3611}"/>
              </a:ext>
            </a:extLst>
          </p:cNvPr>
          <p:cNvSpPr txBox="1"/>
          <p:nvPr/>
        </p:nvSpPr>
        <p:spPr>
          <a:xfrm>
            <a:off x="4905798" y="6075049"/>
            <a:ext cx="1832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28600"/>
            <a:r>
              <a:rPr kumimoji="1" lang="en-US" altLang="zh-CN" sz="14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Dubbo3</a:t>
            </a:r>
            <a:r>
              <a:rPr kumimoji="1" lang="zh-CN" altLang="en-US" sz="14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 已完成迁移</a:t>
            </a:r>
          </a:p>
        </p:txBody>
      </p:sp>
      <p:cxnSp>
        <p:nvCxnSpPr>
          <p:cNvPr id="88" name="直线箭头连接符 87">
            <a:extLst>
              <a:ext uri="{FF2B5EF4-FFF2-40B4-BE49-F238E27FC236}">
                <a16:creationId xmlns:a16="http://schemas.microsoft.com/office/drawing/2014/main" id="{0378A027-AAB5-1EFC-4E86-9155872DBEDC}"/>
              </a:ext>
            </a:extLst>
          </p:cNvPr>
          <p:cNvCxnSpPr>
            <a:cxnSpLocks/>
          </p:cNvCxnSpPr>
          <p:nvPr/>
        </p:nvCxnSpPr>
        <p:spPr>
          <a:xfrm>
            <a:off x="7458272" y="5368863"/>
            <a:ext cx="701446" cy="0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箭头连接符 88">
            <a:extLst>
              <a:ext uri="{FF2B5EF4-FFF2-40B4-BE49-F238E27FC236}">
                <a16:creationId xmlns:a16="http://schemas.microsoft.com/office/drawing/2014/main" id="{A1292DBD-1589-C9B8-7D44-2F6A2C205786}"/>
              </a:ext>
            </a:extLst>
          </p:cNvPr>
          <p:cNvCxnSpPr>
            <a:cxnSpLocks/>
          </p:cNvCxnSpPr>
          <p:nvPr/>
        </p:nvCxnSpPr>
        <p:spPr>
          <a:xfrm>
            <a:off x="7458272" y="6075275"/>
            <a:ext cx="701446" cy="0"/>
          </a:xfrm>
          <a:prstGeom prst="straightConnector1">
            <a:avLst/>
          </a:prstGeom>
          <a:ln w="127000">
            <a:solidFill>
              <a:srgbClr val="FF67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736926CC-8E4A-A7D0-375C-2994B0E935F0}"/>
              </a:ext>
            </a:extLst>
          </p:cNvPr>
          <p:cNvSpPr txBox="1"/>
          <p:nvPr/>
        </p:nvSpPr>
        <p:spPr>
          <a:xfrm>
            <a:off x="8265098" y="5252911"/>
            <a:ext cx="1760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28600"/>
            <a:r>
              <a:rPr kumimoji="1" lang="en-US" altLang="zh-CN" sz="14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HSF2</a:t>
            </a:r>
            <a:r>
              <a:rPr kumimoji="1" lang="zh-CN" altLang="en-US" sz="14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 接口服务发现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3E86D22C-9ED0-F1E0-0797-483AFDE6B07B}"/>
              </a:ext>
            </a:extLst>
          </p:cNvPr>
          <p:cNvSpPr txBox="1"/>
          <p:nvPr/>
        </p:nvSpPr>
        <p:spPr>
          <a:xfrm>
            <a:off x="8266183" y="5955717"/>
            <a:ext cx="2012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28600"/>
            <a:r>
              <a:rPr kumimoji="1" lang="en-US" altLang="zh-CN" sz="14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Dubbo3</a:t>
            </a:r>
            <a:r>
              <a:rPr kumimoji="1" lang="zh-CN" altLang="en-US" sz="14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 应用服务发现</a:t>
            </a:r>
          </a:p>
        </p:txBody>
      </p:sp>
    </p:spTree>
    <p:extLst>
      <p:ext uri="{BB962C8B-B14F-4D97-AF65-F5344CB8AC3E}">
        <p14:creationId xmlns:p14="http://schemas.microsoft.com/office/powerpoint/2010/main" val="1743233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圆角矩形 41">
            <a:extLst>
              <a:ext uri="{FF2B5EF4-FFF2-40B4-BE49-F238E27FC236}">
                <a16:creationId xmlns:a16="http://schemas.microsoft.com/office/drawing/2014/main" id="{E6121C01-EDEE-51E8-58B1-BC2133E57B78}"/>
              </a:ext>
            </a:extLst>
          </p:cNvPr>
          <p:cNvSpPr/>
          <p:nvPr/>
        </p:nvSpPr>
        <p:spPr>
          <a:xfrm>
            <a:off x="5893883" y="1778832"/>
            <a:ext cx="5264519" cy="1650169"/>
          </a:xfrm>
          <a:prstGeom prst="roundRect">
            <a:avLst>
              <a:gd name="adj" fmla="val 7441"/>
            </a:avLst>
          </a:prstGeom>
          <a:solidFill>
            <a:srgbClr val="00B0F0">
              <a:alpha val="19954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kumimoji="1" lang="zh-CN" altLang="en-US" sz="9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B8662CAF-4ED6-D4A9-D96D-E7A14C71178D}"/>
              </a:ext>
            </a:extLst>
          </p:cNvPr>
          <p:cNvCxnSpPr/>
          <p:nvPr/>
        </p:nvCxnSpPr>
        <p:spPr>
          <a:xfrm flipH="1" flipV="1">
            <a:off x="7595558" y="3212585"/>
            <a:ext cx="609067" cy="1157863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D8195438-9EB2-8FEF-8FE2-8C315DDE6F74}"/>
              </a:ext>
            </a:extLst>
          </p:cNvPr>
          <p:cNvCxnSpPr>
            <a:cxnSpLocks/>
          </p:cNvCxnSpPr>
          <p:nvPr/>
        </p:nvCxnSpPr>
        <p:spPr>
          <a:xfrm flipV="1">
            <a:off x="8876103" y="3212585"/>
            <a:ext cx="609067" cy="1157863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D7BB7D7E-8870-5B8C-2FC0-C56E45F4F8F8}"/>
              </a:ext>
            </a:extLst>
          </p:cNvPr>
          <p:cNvSpPr/>
          <p:nvPr/>
        </p:nvSpPr>
        <p:spPr>
          <a:xfrm>
            <a:off x="6935469" y="3633386"/>
            <a:ext cx="3163688" cy="37803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kumimoji="1" lang="zh-CN" altLang="en-US" sz="9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29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E6636BC20180234D78A0072836F0B3B062B9B207100DDB20A0D98F39B16C2BA34B43BC38C168AB0122592F0838465CEB921921FAF1D0ABC11BBFC26B7F4E1ADA24FB2EADD526949754C728F767A2439F9FD0E9157C626057A81A5197EE01DCA8DD06229F4E3</a:t>
            </a:r>
          </a:p>
        </p:txBody>
      </p:sp>
      <p:sp>
        <p:nvSpPr>
          <p:cNvPr id="30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E6636BC20180234D78A0072836F0B99012B9B2041CBB0BD0AED9843CB1E92B759B4BB3387161DB0A22092008384687EBAD09218A11D00BB11BBFC253752E1BD324F50EAD8127E48704882AE76E224046D963E4B175990FA048DEA195FADFAC88D9862B9F9E3</a:t>
            </a:r>
          </a:p>
        </p:txBody>
      </p:sp>
      <p:sp>
        <p:nvSpPr>
          <p:cNvPr id="31" name="文本框 3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E6636BC20180234D78A0072836F0BE8092B9B20C1995FBB0AAD98B33B1032B25BB4EBB387163FB0F22C92E08384670EB2809215AC1D0FBA11BBFC2437A1E1FD724F5F8AD632564B7B4FF2ED7684240538A9CE0BE76481F81688BF19F28E95C98DFE620900E3</a:t>
            </a:r>
          </a:p>
        </p:txBody>
      </p:sp>
      <p:sp>
        <p:nvSpPr>
          <p:cNvPr id="32" name="文本框 4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E6636BC20180234D78A0072836F0BC5042B9B2071914ABA0AFD98A36B1312BA09B46B338D169DB042219260838466CEBCA09217A11D0EBD11BBFC21D70AE1BD124F79CADC02084A7F49B2BF76E924D54EB27EF457D2D6E7658AE919C47F25C58DA8624926E3</a:t>
            </a:r>
          </a:p>
        </p:txBody>
      </p:sp>
      <p:sp>
        <p:nvSpPr>
          <p:cNvPr id="33" name="文本框 5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E6636BC20180234D78A0072836F0B1F0B2B9B20C194F3BB0ADD98331B1C62B51CB43B838C16E8B0E22C92408C8468EEBE509210AC1D04BD11BBFC228762E2FD824FCBAAD1124B6E784AF2DE761024E5537DCE27771BF55E7D8EF319F2F7D5C28DEE626942E3</a:t>
            </a:r>
          </a:p>
        </p:txBody>
      </p:sp>
      <p:sp>
        <p:nvSpPr>
          <p:cNvPr id="34" name="文本框 6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E6636BC20180234D78A0072836F0BEC032B9B20719E7ABD0A4D98930B1B12B712B41B8383169AB0722192908C8467AEB500921AA91D06BC11BBFC236721E20D524FF49AD4320F65744DB2EA767924C574BB3E271732605D208AA119547C05C28DCF62D9E0E3</a:t>
            </a:r>
          </a:p>
        </p:txBody>
      </p:sp>
      <p:sp>
        <p:nvSpPr>
          <p:cNvPr id="35" name="文本框 7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BBAAD9C20180234D78A0072836F0B3D0F2B9B20F17062BA0AED98A36B1592BA12B4DB63861636B0F22592308C84635EBDA09217A31D0EBC11BBFC2117CBE2DD124FE92AD4F2776A7040728C7604243DF3CC7E0757D97657F5887C19CEC514C28DAD62A9F4E3</a:t>
            </a:r>
          </a:p>
        </p:txBody>
      </p:sp>
      <p:sp>
        <p:nvSpPr>
          <p:cNvPr id="36" name="文本框 8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BBAAD96301B94B49125E2171A1A062D4C94DDB382D918ED1F8E93BB06143F2D129092979881007386133AB01D141FBACD8408281B5087F78A7F93BBEC330B2A8B641B8B65FB4B3F45A5D56C62FE5D9B873A12FF3BEB7B235512D2507674D74F1DA22C7F894C8CA2CE14516026FC0A97C0F2E945117541F0C89B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36EAC07-9467-8F2E-6B94-C3B9A054EB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650" y="351785"/>
            <a:ext cx="1732943" cy="346588"/>
          </a:xfrm>
          <a:prstGeom prst="rect">
            <a:avLst/>
          </a:prstGeom>
        </p:spPr>
      </p:pic>
      <p:sp>
        <p:nvSpPr>
          <p:cNvPr id="16" name="标题 3">
            <a:extLst>
              <a:ext uri="{FF2B5EF4-FFF2-40B4-BE49-F238E27FC236}">
                <a16:creationId xmlns:a16="http://schemas.microsoft.com/office/drawing/2014/main" id="{B087784A-0A50-8334-313D-2385FADE7FFD}"/>
              </a:ext>
            </a:extLst>
          </p:cNvPr>
          <p:cNvSpPr txBox="1"/>
          <p:nvPr/>
        </p:nvSpPr>
        <p:spPr>
          <a:xfrm>
            <a:off x="428297" y="348246"/>
            <a:ext cx="9299028" cy="353667"/>
          </a:xfrm>
          <a:prstGeom prst="rect">
            <a:avLst/>
          </a:prstGeom>
        </p:spPr>
        <p:txBody>
          <a:bodyPr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defTabSz="914400"/>
            <a:r>
              <a:rPr lang="zh-CN" altLang="en-US" sz="3000" b="0" dirty="0">
                <a:solidFill>
                  <a:prstClr val="white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饿了么应用级地址模型迁移过程</a:t>
            </a: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id="{70485A73-696A-577E-29F5-532150FBA3D9}"/>
              </a:ext>
            </a:extLst>
          </p:cNvPr>
          <p:cNvSpPr/>
          <p:nvPr/>
        </p:nvSpPr>
        <p:spPr>
          <a:xfrm>
            <a:off x="7825575" y="1982527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500" dirty="0" err="1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注册中心</a:t>
            </a:r>
            <a:endParaRPr lang="en-US" sz="15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6B249106-07FA-EDD2-E389-ECFE0ED02D2C}"/>
              </a:ext>
            </a:extLst>
          </p:cNvPr>
          <p:cNvSpPr/>
          <p:nvPr/>
        </p:nvSpPr>
        <p:spPr>
          <a:xfrm>
            <a:off x="6355080" y="2457509"/>
            <a:ext cx="1660279" cy="633149"/>
          </a:xfrm>
          <a:prstGeom prst="roundRect">
            <a:avLst>
              <a:gd name="adj" fmla="val 5473"/>
            </a:avLst>
          </a:prstGeom>
          <a:solidFill>
            <a:schemeClr val="bg1">
              <a:alpha val="1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791D8B6-FF90-DF68-7309-997BE78AF002}"/>
              </a:ext>
            </a:extLst>
          </p:cNvPr>
          <p:cNvSpPr/>
          <p:nvPr/>
        </p:nvSpPr>
        <p:spPr>
          <a:xfrm>
            <a:off x="9033548" y="2457509"/>
            <a:ext cx="1660279" cy="633149"/>
          </a:xfrm>
          <a:prstGeom prst="roundRect">
            <a:avLst>
              <a:gd name="adj" fmla="val 5473"/>
            </a:avLst>
          </a:prstGeom>
          <a:solidFill>
            <a:schemeClr val="bg1">
              <a:alpha val="1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66EBFC2A-2524-9B24-2815-6A0353C88761}"/>
              </a:ext>
            </a:extLst>
          </p:cNvPr>
          <p:cNvSpPr/>
          <p:nvPr/>
        </p:nvSpPr>
        <p:spPr>
          <a:xfrm>
            <a:off x="7878485" y="4370448"/>
            <a:ext cx="1323924" cy="13239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kumimoji="1" lang="zh-CN" altLang="en-US" sz="9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D665D508-17EA-B6D6-9DDA-33AD405A3A1A}"/>
              </a:ext>
            </a:extLst>
          </p:cNvPr>
          <p:cNvSpPr/>
          <p:nvPr/>
        </p:nvSpPr>
        <p:spPr>
          <a:xfrm>
            <a:off x="10031865" y="4372630"/>
            <a:ext cx="1323924" cy="13239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kumimoji="1" lang="zh-CN" altLang="en-US" sz="9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8308174C-777B-2824-4030-F1F7E8E84EFE}"/>
              </a:ext>
            </a:extLst>
          </p:cNvPr>
          <p:cNvSpPr/>
          <p:nvPr/>
        </p:nvSpPr>
        <p:spPr>
          <a:xfrm>
            <a:off x="5693118" y="4370448"/>
            <a:ext cx="1323924" cy="13239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kumimoji="1" lang="zh-CN" altLang="en-US" sz="9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20" name="Rectangle 48">
            <a:extLst>
              <a:ext uri="{FF2B5EF4-FFF2-40B4-BE49-F238E27FC236}">
                <a16:creationId xmlns:a16="http://schemas.microsoft.com/office/drawing/2014/main" id="{EF6BDF17-4404-F934-0325-F91B7BE231E5}"/>
              </a:ext>
            </a:extLst>
          </p:cNvPr>
          <p:cNvSpPr/>
          <p:nvPr/>
        </p:nvSpPr>
        <p:spPr>
          <a:xfrm>
            <a:off x="6470347" y="2663478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500" dirty="0" err="1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接口级地址</a:t>
            </a:r>
            <a:endParaRPr lang="en-US" sz="15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21" name="Rectangle 48">
            <a:extLst>
              <a:ext uri="{FF2B5EF4-FFF2-40B4-BE49-F238E27FC236}">
                <a16:creationId xmlns:a16="http://schemas.microsoft.com/office/drawing/2014/main" id="{EC94034F-B0E0-3510-7EC8-22A5B068E55A}"/>
              </a:ext>
            </a:extLst>
          </p:cNvPr>
          <p:cNvSpPr/>
          <p:nvPr/>
        </p:nvSpPr>
        <p:spPr>
          <a:xfrm>
            <a:off x="9148815" y="2663478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500" dirty="0" err="1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应用级地址</a:t>
            </a:r>
            <a:endParaRPr lang="en-US" sz="15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23" name="Rectangle 48">
            <a:extLst>
              <a:ext uri="{FF2B5EF4-FFF2-40B4-BE49-F238E27FC236}">
                <a16:creationId xmlns:a16="http://schemas.microsoft.com/office/drawing/2014/main" id="{76818C02-5AB6-C1EB-F5F9-C03707747E04}"/>
              </a:ext>
            </a:extLst>
          </p:cNvPr>
          <p:cNvSpPr/>
          <p:nvPr/>
        </p:nvSpPr>
        <p:spPr>
          <a:xfrm>
            <a:off x="8750986" y="3698917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500" dirty="0" err="1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注册应用地址</a:t>
            </a:r>
            <a:endParaRPr lang="en-US" sz="15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24" name="Rectangle 48">
            <a:extLst>
              <a:ext uri="{FF2B5EF4-FFF2-40B4-BE49-F238E27FC236}">
                <a16:creationId xmlns:a16="http://schemas.microsoft.com/office/drawing/2014/main" id="{68959D59-3AC4-A8D6-F8F2-3FE1035ECD5C}"/>
              </a:ext>
            </a:extLst>
          </p:cNvPr>
          <p:cNvSpPr/>
          <p:nvPr/>
        </p:nvSpPr>
        <p:spPr>
          <a:xfrm>
            <a:off x="6867903" y="3698917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500" dirty="0" err="1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注册接口地址</a:t>
            </a:r>
            <a:endParaRPr lang="en-US" sz="15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25" name="Rectangle 48">
            <a:extLst>
              <a:ext uri="{FF2B5EF4-FFF2-40B4-BE49-F238E27FC236}">
                <a16:creationId xmlns:a16="http://schemas.microsoft.com/office/drawing/2014/main" id="{28DEA672-279F-AFA2-43BB-263A436CFEA3}"/>
              </a:ext>
            </a:extLst>
          </p:cNvPr>
          <p:cNvSpPr/>
          <p:nvPr/>
        </p:nvSpPr>
        <p:spPr>
          <a:xfrm>
            <a:off x="7825575" y="4769920"/>
            <a:ext cx="1429744" cy="353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altLang="zh-CN" sz="15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3.0</a:t>
            </a:r>
          </a:p>
          <a:p>
            <a:pPr algn="ctr" defTabSz="228600"/>
            <a:r>
              <a:rPr lang="en-US" sz="15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Provider</a:t>
            </a:r>
          </a:p>
        </p:txBody>
      </p:sp>
      <p:sp>
        <p:nvSpPr>
          <p:cNvPr id="26" name="Rectangle 48">
            <a:extLst>
              <a:ext uri="{FF2B5EF4-FFF2-40B4-BE49-F238E27FC236}">
                <a16:creationId xmlns:a16="http://schemas.microsoft.com/office/drawing/2014/main" id="{EC10EE0B-5FBA-9CBC-9FEA-58F5CAC30F2E}"/>
              </a:ext>
            </a:extLst>
          </p:cNvPr>
          <p:cNvSpPr/>
          <p:nvPr/>
        </p:nvSpPr>
        <p:spPr>
          <a:xfrm>
            <a:off x="9978954" y="4790540"/>
            <a:ext cx="1429744" cy="4429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altLang="zh-CN" sz="1500" dirty="0">
                <a:solidFill>
                  <a:srgbClr val="FF6A00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3.0</a:t>
            </a:r>
          </a:p>
          <a:p>
            <a:pPr algn="ctr" defTabSz="228600"/>
            <a:r>
              <a:rPr lang="en-US" altLang="zh-CN" sz="1500" dirty="0">
                <a:solidFill>
                  <a:srgbClr val="FF6A00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Consumer</a:t>
            </a:r>
          </a:p>
        </p:txBody>
      </p:sp>
      <p:sp>
        <p:nvSpPr>
          <p:cNvPr id="27" name="Rectangle 48">
            <a:extLst>
              <a:ext uri="{FF2B5EF4-FFF2-40B4-BE49-F238E27FC236}">
                <a16:creationId xmlns:a16="http://schemas.microsoft.com/office/drawing/2014/main" id="{4F76ED09-B964-7CA8-34B1-79BFF747C8D5}"/>
              </a:ext>
            </a:extLst>
          </p:cNvPr>
          <p:cNvSpPr/>
          <p:nvPr/>
        </p:nvSpPr>
        <p:spPr>
          <a:xfrm>
            <a:off x="5640208" y="4790540"/>
            <a:ext cx="1429744" cy="4429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altLang="zh-CN" sz="1500" dirty="0">
                <a:solidFill>
                  <a:srgbClr val="FF6A00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2.x</a:t>
            </a:r>
          </a:p>
          <a:p>
            <a:pPr algn="ctr" defTabSz="228600"/>
            <a:r>
              <a:rPr lang="en-US" altLang="zh-CN" sz="1500" dirty="0">
                <a:solidFill>
                  <a:srgbClr val="FF6A00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Consumer</a:t>
            </a:r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9E3DE014-3620-3462-3500-93097B26B3C9}"/>
              </a:ext>
            </a:extLst>
          </p:cNvPr>
          <p:cNvCxnSpPr>
            <a:cxnSpLocks/>
          </p:cNvCxnSpPr>
          <p:nvPr/>
        </p:nvCxnSpPr>
        <p:spPr>
          <a:xfrm flipH="1">
            <a:off x="6178247" y="3212585"/>
            <a:ext cx="292100" cy="1066800"/>
          </a:xfrm>
          <a:prstGeom prst="straightConnector1">
            <a:avLst/>
          </a:prstGeom>
          <a:ln w="25400">
            <a:solidFill>
              <a:schemeClr val="bg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C82CE785-B352-86A3-F2B0-8EB593DBB427}"/>
              </a:ext>
            </a:extLst>
          </p:cNvPr>
          <p:cNvCxnSpPr>
            <a:cxnSpLocks/>
          </p:cNvCxnSpPr>
          <p:nvPr/>
        </p:nvCxnSpPr>
        <p:spPr>
          <a:xfrm>
            <a:off x="10547776" y="3212585"/>
            <a:ext cx="292100" cy="1066800"/>
          </a:xfrm>
          <a:prstGeom prst="straightConnector1">
            <a:avLst/>
          </a:prstGeom>
          <a:ln w="25400">
            <a:solidFill>
              <a:schemeClr val="bg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6D63D97F-91C4-CF73-47B4-65B89150C098}"/>
              </a:ext>
            </a:extLst>
          </p:cNvPr>
          <p:cNvCxnSpPr>
            <a:stCxn id="27" idx="3"/>
          </p:cNvCxnSpPr>
          <p:nvPr/>
        </p:nvCxnSpPr>
        <p:spPr>
          <a:xfrm flipV="1">
            <a:off x="7069952" y="5012007"/>
            <a:ext cx="755623" cy="1"/>
          </a:xfrm>
          <a:prstGeom prst="straightConnector1">
            <a:avLst/>
          </a:prstGeom>
          <a:ln w="25400">
            <a:solidFill>
              <a:schemeClr val="bg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B2DC5CB5-CB04-59E6-50E9-EA1EC4D4A034}"/>
              </a:ext>
            </a:extLst>
          </p:cNvPr>
          <p:cNvCxnSpPr/>
          <p:nvPr/>
        </p:nvCxnSpPr>
        <p:spPr>
          <a:xfrm flipV="1">
            <a:off x="9241159" y="5012007"/>
            <a:ext cx="755623" cy="1"/>
          </a:xfrm>
          <a:prstGeom prst="straightConnector1">
            <a:avLst/>
          </a:prstGeom>
          <a:ln w="25400">
            <a:solidFill>
              <a:schemeClr val="bg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11">
            <a:extLst>
              <a:ext uri="{FF2B5EF4-FFF2-40B4-BE49-F238E27FC236}">
                <a16:creationId xmlns:a16="http://schemas.microsoft.com/office/drawing/2014/main" id="{431B1539-2D81-EA8A-3E31-82F0C805767F}"/>
              </a:ext>
            </a:extLst>
          </p:cNvPr>
          <p:cNvSpPr/>
          <p:nvPr/>
        </p:nvSpPr>
        <p:spPr>
          <a:xfrm>
            <a:off x="428297" y="2332104"/>
            <a:ext cx="9299028" cy="2862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28600">
              <a:lnSpc>
                <a:spcPct val="150000"/>
              </a:lnSpc>
              <a:defRPr sz="3400" spc="68">
                <a:solidFill>
                  <a:srgbClr val="373D41"/>
                </a:solidFill>
                <a:latin typeface="FZLanTingHei-L-GBK"/>
                <a:ea typeface="FZLanTingHei-L-GBK"/>
                <a:cs typeface="FZLanTingHei-L-GBK"/>
                <a:sym typeface="FZLanTingHei-L-GBK"/>
              </a:defRPr>
            </a:pPr>
            <a:r>
              <a:rPr lang="en" altLang="zh-CN" sz="2000" b="1" spc="34" dirty="0">
                <a:solidFill>
                  <a:srgbClr val="FF6A00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Dubbo3 Provider</a:t>
            </a:r>
          </a:p>
          <a:p>
            <a:pPr marL="228600" indent="-228600" defTabSz="228600">
              <a:lnSpc>
                <a:spcPct val="150000"/>
              </a:lnSpc>
              <a:buFont typeface="Arial" panose="020B0604020202020204" pitchFamily="34" charset="0"/>
              <a:buChar char="•"/>
              <a:defRPr sz="3400" spc="68">
                <a:solidFill>
                  <a:srgbClr val="373D41"/>
                </a:solidFill>
                <a:latin typeface="FZLanTingHei-L-GBK"/>
                <a:ea typeface="FZLanTingHei-L-GBK"/>
                <a:cs typeface="FZLanTingHei-L-GBK"/>
                <a:sym typeface="FZLanTingHei-L-GBK"/>
              </a:defRPr>
            </a:pPr>
            <a:r>
              <a:rPr lang="zh-CN" altLang="en-US" sz="17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默认双注册</a:t>
            </a:r>
          </a:p>
          <a:p>
            <a:pPr marL="228600" indent="-228600" defTabSz="228600">
              <a:lnSpc>
                <a:spcPct val="150000"/>
              </a:lnSpc>
              <a:buFont typeface="Arial" panose="020B0604020202020204" pitchFamily="34" charset="0"/>
              <a:buChar char="•"/>
              <a:defRPr sz="3400" spc="68">
                <a:solidFill>
                  <a:srgbClr val="373D41"/>
                </a:solidFill>
                <a:latin typeface="FZLanTingHei-L-GBK"/>
                <a:ea typeface="FZLanTingHei-L-GBK"/>
                <a:cs typeface="FZLanTingHei-L-GBK"/>
                <a:sym typeface="FZLanTingHei-L-GBK"/>
              </a:defRPr>
            </a:pPr>
            <a:r>
              <a:rPr lang="zh-CN" altLang="en-US" sz="17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通过配置控制注册行为</a:t>
            </a:r>
            <a:endParaRPr lang="en-US" altLang="zh-CN" sz="1700" spc="34" dirty="0">
              <a:solidFill>
                <a:prstClr val="white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FZLanTingHei-L-GBK"/>
            </a:endParaRPr>
          </a:p>
          <a:p>
            <a:pPr defTabSz="228600">
              <a:lnSpc>
                <a:spcPct val="150000"/>
              </a:lnSpc>
              <a:defRPr sz="3400" spc="68">
                <a:solidFill>
                  <a:srgbClr val="373D41"/>
                </a:solidFill>
                <a:latin typeface="FZLanTingHei-L-GBK"/>
                <a:ea typeface="FZLanTingHei-L-GBK"/>
                <a:cs typeface="FZLanTingHei-L-GBK"/>
                <a:sym typeface="FZLanTingHei-L-GBK"/>
              </a:defRPr>
            </a:pPr>
            <a:r>
              <a:rPr lang="zh-CN" altLang="en-US" sz="17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   </a:t>
            </a:r>
            <a:r>
              <a:rPr lang="en-US" altLang="zh-CN" sz="1700" spc="34" dirty="0">
                <a:solidFill>
                  <a:prstClr val="white">
                    <a:alpha val="50000"/>
                  </a:prstClr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-</a:t>
            </a:r>
            <a:r>
              <a:rPr lang="en-US" altLang="zh-CN" sz="1700" spc="34" dirty="0" err="1">
                <a:solidFill>
                  <a:prstClr val="white">
                    <a:alpha val="50000"/>
                  </a:prstClr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Ddubbo.application.register</a:t>
            </a:r>
            <a:r>
              <a:rPr lang="en-US" altLang="zh-CN" sz="1700" spc="34" dirty="0">
                <a:solidFill>
                  <a:prstClr val="white">
                    <a:alpha val="50000"/>
                  </a:prstClr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-mode=all</a:t>
            </a:r>
            <a:endParaRPr lang="en-US" altLang="zh-CN" sz="1700" spc="34" dirty="0">
              <a:solidFill>
                <a:prstClr val="white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FZLanTingHei-L-GBK"/>
            </a:endParaRPr>
          </a:p>
          <a:p>
            <a:pPr marL="228600" indent="-228600" defTabSz="228600">
              <a:lnSpc>
                <a:spcPct val="150000"/>
              </a:lnSpc>
              <a:buFont typeface="Arial" panose="020B0604020202020204" pitchFamily="34" charset="0"/>
              <a:buChar char="•"/>
              <a:defRPr sz="3400" spc="68">
                <a:solidFill>
                  <a:srgbClr val="373D41"/>
                </a:solidFill>
                <a:latin typeface="FZLanTingHei-L-GBK"/>
                <a:ea typeface="FZLanTingHei-L-GBK"/>
                <a:cs typeface="FZLanTingHei-L-GBK"/>
                <a:sym typeface="FZLanTingHei-L-GBK"/>
              </a:defRPr>
            </a:pPr>
            <a:r>
              <a:rPr lang="zh-CN" altLang="en-US" sz="17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双注册的额外资源占用很小（增长 </a:t>
            </a:r>
            <a:r>
              <a:rPr lang="en-US" altLang="zh-CN" sz="17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0.1% </a:t>
            </a:r>
            <a:r>
              <a:rPr lang="zh-CN" altLang="en-US" sz="17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～ </a:t>
            </a:r>
            <a:r>
              <a:rPr lang="en-US" altLang="zh-CN" sz="17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1%</a:t>
            </a:r>
            <a:r>
              <a:rPr lang="zh-CN" altLang="en-US" sz="17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）</a:t>
            </a:r>
            <a:endParaRPr lang="en-US" altLang="zh-CN" sz="1700" spc="34" dirty="0">
              <a:solidFill>
                <a:prstClr val="white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FZLanTingHei-L-GBK"/>
            </a:endParaRPr>
          </a:p>
          <a:p>
            <a:pPr defTabSz="228600">
              <a:lnSpc>
                <a:spcPct val="150000"/>
              </a:lnSpc>
              <a:defRPr sz="3400" spc="68">
                <a:solidFill>
                  <a:srgbClr val="373D41"/>
                </a:solidFill>
                <a:latin typeface="FZLanTingHei-L-GBK"/>
                <a:ea typeface="FZLanTingHei-L-GBK"/>
                <a:cs typeface="FZLanTingHei-L-GBK"/>
                <a:sym typeface="FZLanTingHei-L-GBK"/>
              </a:defRPr>
            </a:pPr>
            <a:endParaRPr lang="en-US" altLang="zh-CN" sz="1700" spc="34" dirty="0">
              <a:solidFill>
                <a:prstClr val="white">
                  <a:alpha val="50000"/>
                </a:prstClr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FZLanTingHei-L-GBK"/>
            </a:endParaRPr>
          </a:p>
          <a:p>
            <a:pPr marL="228600" indent="-228600" defTabSz="228600">
              <a:lnSpc>
                <a:spcPct val="150000"/>
              </a:lnSpc>
              <a:buFont typeface="Arial" panose="020B0604020202020204" pitchFamily="34" charset="0"/>
              <a:buChar char="•"/>
              <a:defRPr sz="3400" spc="68">
                <a:solidFill>
                  <a:srgbClr val="373D41"/>
                </a:solidFill>
                <a:latin typeface="FZLanTingHei-L-GBK"/>
                <a:ea typeface="FZLanTingHei-L-GBK"/>
                <a:cs typeface="FZLanTingHei-L-GBK"/>
                <a:sym typeface="FZLanTingHei-L-GBK"/>
              </a:defRPr>
            </a:pPr>
            <a:endParaRPr lang="en-US" altLang="zh-CN" sz="1700" spc="34" dirty="0">
              <a:solidFill>
                <a:prstClr val="white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FZLanTingHei-L-GBK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圆角矩形 41">
            <a:extLst>
              <a:ext uri="{FF2B5EF4-FFF2-40B4-BE49-F238E27FC236}">
                <a16:creationId xmlns:a16="http://schemas.microsoft.com/office/drawing/2014/main" id="{E6121C01-EDEE-51E8-58B1-BC2133E57B78}"/>
              </a:ext>
            </a:extLst>
          </p:cNvPr>
          <p:cNvSpPr/>
          <p:nvPr/>
        </p:nvSpPr>
        <p:spPr>
          <a:xfrm>
            <a:off x="681973" y="2506996"/>
            <a:ext cx="5264519" cy="1650169"/>
          </a:xfrm>
          <a:prstGeom prst="roundRect">
            <a:avLst>
              <a:gd name="adj" fmla="val 7441"/>
            </a:avLst>
          </a:prstGeom>
          <a:solidFill>
            <a:srgbClr val="00B0F0">
              <a:alpha val="19954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kumimoji="1" lang="zh-CN" altLang="en-US" sz="9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B8662CAF-4ED6-D4A9-D96D-E7A14C71178D}"/>
              </a:ext>
            </a:extLst>
          </p:cNvPr>
          <p:cNvCxnSpPr/>
          <p:nvPr/>
        </p:nvCxnSpPr>
        <p:spPr>
          <a:xfrm flipH="1" flipV="1">
            <a:off x="2383647" y="3940749"/>
            <a:ext cx="609067" cy="1157863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D8195438-9EB2-8FEF-8FE2-8C315DDE6F74}"/>
              </a:ext>
            </a:extLst>
          </p:cNvPr>
          <p:cNvCxnSpPr>
            <a:cxnSpLocks/>
          </p:cNvCxnSpPr>
          <p:nvPr/>
        </p:nvCxnSpPr>
        <p:spPr>
          <a:xfrm flipV="1">
            <a:off x="3664193" y="3940749"/>
            <a:ext cx="609067" cy="1157863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D7BB7D7E-8870-5B8C-2FC0-C56E45F4F8F8}"/>
              </a:ext>
            </a:extLst>
          </p:cNvPr>
          <p:cNvSpPr/>
          <p:nvPr/>
        </p:nvSpPr>
        <p:spPr>
          <a:xfrm>
            <a:off x="1723558" y="4361550"/>
            <a:ext cx="3163688" cy="37803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kumimoji="1" lang="zh-CN" altLang="en-US" sz="9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29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E6636BC20180234D78A0072836F0B3B062B9B207100DDB20A0D98F39B16C2BA34B43BC38C168AB0122592F0838465CEB921921FAF1D0ABC11BBFC26B7F4E1ADA24FB2EADD526949754C728F767A2439F9FD0E9157C626057A81A5197EE01DCA8DD06229F4E3</a:t>
            </a:r>
          </a:p>
        </p:txBody>
      </p:sp>
      <p:sp>
        <p:nvSpPr>
          <p:cNvPr id="30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E6636BC20180234D78A0072836F0B99012B9B2041CBB0BD0AED9843CB1E92B759B4BB3387161DB0A22092008384687EBAD09218A11D00BB11BBFC253752E1BD324F50EAD8127E48704882AE76E224046D963E4B175990FA048DEA195FADFAC88D9862B9F9E3</a:t>
            </a:r>
          </a:p>
        </p:txBody>
      </p:sp>
      <p:sp>
        <p:nvSpPr>
          <p:cNvPr id="31" name="文本框 3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E6636BC20180234D78A0072836F0BE8092B9B20C1995FBB0AAD98B33B1032B25BB4EBB387163FB0F22C92E08384670EB2809215AC1D0FBA11BBFC2437A1E1FD724F5F8AD632564B7B4FF2ED7684240538A9CE0BE76481F81688BF19F28E95C98DFE620900E3</a:t>
            </a:r>
          </a:p>
        </p:txBody>
      </p:sp>
      <p:sp>
        <p:nvSpPr>
          <p:cNvPr id="32" name="文本框 4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E6636BC20180234D78A0072836F0BC5042B9B2071914ABA0AFD98A36B1312BA09B46B338D169DB042219260838466CEBCA09217A11D0EBD11BBFC21D70AE1BD124F79CADC02084A7F49B2BF76E924D54EB27EF457D2D6E7658AE919C47F25C58DA8624926E3</a:t>
            </a:r>
          </a:p>
        </p:txBody>
      </p:sp>
      <p:sp>
        <p:nvSpPr>
          <p:cNvPr id="33" name="文本框 5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E6636BC20180234D78A0072836F0B1F0B2B9B20C194F3BB0ADD98331B1C62B51CB43B838C16E8B0E22C92408C8468EEBE509210AC1D04BD11BBFC228762E2FD824FCBAAD1124B6E784AF2DE761024E5537DCE27771BF55E7D8EF319F2F7D5C28DEE626942E3</a:t>
            </a:r>
          </a:p>
        </p:txBody>
      </p:sp>
      <p:sp>
        <p:nvSpPr>
          <p:cNvPr id="34" name="文本框 6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E6636BC20180234D78A0072836F0BEC032B9B20719E7ABD0A4D98930B1B12B712B41B8383169AB0722192908C8467AEB500921AA91D06BC11BBFC236721E20D524FF49AD4320F65744DB2EA767924C574BB3E271732605D208AA119547C05C28DCF62D9E0E3</a:t>
            </a:r>
          </a:p>
        </p:txBody>
      </p:sp>
      <p:sp>
        <p:nvSpPr>
          <p:cNvPr id="35" name="文本框 7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BBAAD9C20180234D78A0072836F0B3D0F2B9B20F17062BA0AED98A36B1592BA12B4DB63861636B0F22592308C84635EBDA09217A31D0EBC11BBFC2117CBE2DD124FE92AD4F2776A7040728C7604243DF3CC7E0757D97657F5887C19CEC514C28DAD62A9F4E3</a:t>
            </a:r>
          </a:p>
        </p:txBody>
      </p:sp>
      <p:sp>
        <p:nvSpPr>
          <p:cNvPr id="36" name="文本框 8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BBAAD96301B94B49125E2171A1A062D4C94DDB382D918ED1F8E93BB06143F2D129092979881007386133AB01D141FBACD8408281B5087F78A7F93BBEC330B2A8B641B8B65FB4B3F45A5D56C62FE5D9B873A12FF3BEB7B235512D2507674D74F1DA22C7F894C8CA2CE14516026FC0A97C0F2E945117541F0C89B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36EAC07-9467-8F2E-6B94-C3B9A054EB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650" y="351785"/>
            <a:ext cx="1732943" cy="346588"/>
          </a:xfrm>
          <a:prstGeom prst="rect">
            <a:avLst/>
          </a:prstGeom>
        </p:spPr>
      </p:pic>
      <p:sp>
        <p:nvSpPr>
          <p:cNvPr id="16" name="标题 3">
            <a:extLst>
              <a:ext uri="{FF2B5EF4-FFF2-40B4-BE49-F238E27FC236}">
                <a16:creationId xmlns:a16="http://schemas.microsoft.com/office/drawing/2014/main" id="{B087784A-0A50-8334-313D-2385FADE7FFD}"/>
              </a:ext>
            </a:extLst>
          </p:cNvPr>
          <p:cNvSpPr txBox="1"/>
          <p:nvPr/>
        </p:nvSpPr>
        <p:spPr>
          <a:xfrm>
            <a:off x="428297" y="348245"/>
            <a:ext cx="5768491" cy="358403"/>
          </a:xfrm>
          <a:prstGeom prst="rect">
            <a:avLst/>
          </a:prstGeom>
        </p:spPr>
        <p:txBody>
          <a:bodyPr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defTabSz="914400"/>
            <a:r>
              <a:rPr lang="zh-CN" altLang="en-US" sz="3000" b="0" dirty="0">
                <a:solidFill>
                  <a:prstClr val="white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饿了么应用级地址模型迁移过程</a:t>
            </a: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id="{70485A73-696A-577E-29F5-532150FBA3D9}"/>
              </a:ext>
            </a:extLst>
          </p:cNvPr>
          <p:cNvSpPr/>
          <p:nvPr/>
        </p:nvSpPr>
        <p:spPr>
          <a:xfrm>
            <a:off x="2613664" y="2710691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500" dirty="0" err="1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注册中心</a:t>
            </a:r>
            <a:endParaRPr lang="en-US" sz="15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6B249106-07FA-EDD2-E389-ECFE0ED02D2C}"/>
              </a:ext>
            </a:extLst>
          </p:cNvPr>
          <p:cNvSpPr/>
          <p:nvPr/>
        </p:nvSpPr>
        <p:spPr>
          <a:xfrm>
            <a:off x="1143170" y="3185673"/>
            <a:ext cx="1660279" cy="633149"/>
          </a:xfrm>
          <a:prstGeom prst="roundRect">
            <a:avLst>
              <a:gd name="adj" fmla="val 5473"/>
            </a:avLst>
          </a:prstGeom>
          <a:solidFill>
            <a:schemeClr val="bg1">
              <a:alpha val="1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A791D8B6-FF90-DF68-7309-997BE78AF002}"/>
              </a:ext>
            </a:extLst>
          </p:cNvPr>
          <p:cNvSpPr/>
          <p:nvPr/>
        </p:nvSpPr>
        <p:spPr>
          <a:xfrm>
            <a:off x="3821638" y="3185673"/>
            <a:ext cx="1660279" cy="633149"/>
          </a:xfrm>
          <a:prstGeom prst="roundRect">
            <a:avLst>
              <a:gd name="adj" fmla="val 5473"/>
            </a:avLst>
          </a:prstGeom>
          <a:solidFill>
            <a:schemeClr val="bg1">
              <a:alpha val="1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66EBFC2A-2524-9B24-2815-6A0353C88761}"/>
              </a:ext>
            </a:extLst>
          </p:cNvPr>
          <p:cNvSpPr/>
          <p:nvPr/>
        </p:nvSpPr>
        <p:spPr>
          <a:xfrm>
            <a:off x="2666574" y="5098612"/>
            <a:ext cx="1323924" cy="13239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kumimoji="1" lang="zh-CN" altLang="en-US" sz="9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D665D508-17EA-B6D6-9DDA-33AD405A3A1A}"/>
              </a:ext>
            </a:extLst>
          </p:cNvPr>
          <p:cNvSpPr/>
          <p:nvPr/>
        </p:nvSpPr>
        <p:spPr>
          <a:xfrm>
            <a:off x="4819954" y="5100794"/>
            <a:ext cx="1323924" cy="13239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kumimoji="1" lang="zh-CN" altLang="en-US" sz="9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8308174C-777B-2824-4030-F1F7E8E84EFE}"/>
              </a:ext>
            </a:extLst>
          </p:cNvPr>
          <p:cNvSpPr/>
          <p:nvPr/>
        </p:nvSpPr>
        <p:spPr>
          <a:xfrm>
            <a:off x="481208" y="5098612"/>
            <a:ext cx="1323924" cy="13239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kumimoji="1" lang="zh-CN" altLang="en-US" sz="9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20" name="Rectangle 48">
            <a:extLst>
              <a:ext uri="{FF2B5EF4-FFF2-40B4-BE49-F238E27FC236}">
                <a16:creationId xmlns:a16="http://schemas.microsoft.com/office/drawing/2014/main" id="{EF6BDF17-4404-F934-0325-F91B7BE231E5}"/>
              </a:ext>
            </a:extLst>
          </p:cNvPr>
          <p:cNvSpPr/>
          <p:nvPr/>
        </p:nvSpPr>
        <p:spPr>
          <a:xfrm>
            <a:off x="1258437" y="3391642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500" dirty="0" err="1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接口级地址</a:t>
            </a:r>
            <a:endParaRPr lang="en-US" sz="15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21" name="Rectangle 48">
            <a:extLst>
              <a:ext uri="{FF2B5EF4-FFF2-40B4-BE49-F238E27FC236}">
                <a16:creationId xmlns:a16="http://schemas.microsoft.com/office/drawing/2014/main" id="{EC94034F-B0E0-3510-7EC8-22A5B068E55A}"/>
              </a:ext>
            </a:extLst>
          </p:cNvPr>
          <p:cNvSpPr/>
          <p:nvPr/>
        </p:nvSpPr>
        <p:spPr>
          <a:xfrm>
            <a:off x="3936905" y="3391642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500" dirty="0" err="1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应用级地址</a:t>
            </a:r>
            <a:endParaRPr lang="en-US" sz="15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23" name="Rectangle 48">
            <a:extLst>
              <a:ext uri="{FF2B5EF4-FFF2-40B4-BE49-F238E27FC236}">
                <a16:creationId xmlns:a16="http://schemas.microsoft.com/office/drawing/2014/main" id="{76818C02-5AB6-C1EB-F5F9-C03707747E04}"/>
              </a:ext>
            </a:extLst>
          </p:cNvPr>
          <p:cNvSpPr/>
          <p:nvPr/>
        </p:nvSpPr>
        <p:spPr>
          <a:xfrm>
            <a:off x="3539075" y="4427081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500" dirty="0" err="1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订阅应用地址</a:t>
            </a:r>
            <a:endParaRPr lang="en-US" sz="15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24" name="Rectangle 48">
            <a:extLst>
              <a:ext uri="{FF2B5EF4-FFF2-40B4-BE49-F238E27FC236}">
                <a16:creationId xmlns:a16="http://schemas.microsoft.com/office/drawing/2014/main" id="{68959D59-3AC4-A8D6-F8F2-3FE1035ECD5C}"/>
              </a:ext>
            </a:extLst>
          </p:cNvPr>
          <p:cNvSpPr/>
          <p:nvPr/>
        </p:nvSpPr>
        <p:spPr>
          <a:xfrm>
            <a:off x="1655993" y="4427081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500" dirty="0" err="1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订阅接口地址</a:t>
            </a:r>
            <a:endParaRPr lang="en-US" sz="15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25" name="Rectangle 48">
            <a:extLst>
              <a:ext uri="{FF2B5EF4-FFF2-40B4-BE49-F238E27FC236}">
                <a16:creationId xmlns:a16="http://schemas.microsoft.com/office/drawing/2014/main" id="{28DEA672-279F-AFA2-43BB-263A436CFEA3}"/>
              </a:ext>
            </a:extLst>
          </p:cNvPr>
          <p:cNvSpPr/>
          <p:nvPr/>
        </p:nvSpPr>
        <p:spPr>
          <a:xfrm>
            <a:off x="2613664" y="5498083"/>
            <a:ext cx="1429744" cy="7489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altLang="zh-CN" sz="15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3.0</a:t>
            </a:r>
          </a:p>
          <a:p>
            <a:pPr algn="ctr" defTabSz="228600"/>
            <a:r>
              <a:rPr lang="en-US" altLang="zh-CN" sz="15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Consumer</a:t>
            </a:r>
          </a:p>
        </p:txBody>
      </p:sp>
      <p:sp>
        <p:nvSpPr>
          <p:cNvPr id="26" name="Rectangle 48">
            <a:extLst>
              <a:ext uri="{FF2B5EF4-FFF2-40B4-BE49-F238E27FC236}">
                <a16:creationId xmlns:a16="http://schemas.microsoft.com/office/drawing/2014/main" id="{EC10EE0B-5FBA-9CBC-9FEA-58F5CAC30F2E}"/>
              </a:ext>
            </a:extLst>
          </p:cNvPr>
          <p:cNvSpPr/>
          <p:nvPr/>
        </p:nvSpPr>
        <p:spPr>
          <a:xfrm>
            <a:off x="4767044" y="5518704"/>
            <a:ext cx="1429744" cy="4429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altLang="zh-CN" sz="1500" dirty="0">
                <a:solidFill>
                  <a:srgbClr val="FF6A00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3.0</a:t>
            </a:r>
          </a:p>
          <a:p>
            <a:pPr algn="ctr" defTabSz="228600"/>
            <a:r>
              <a:rPr lang="en-US" altLang="zh-CN" sz="1500" dirty="0">
                <a:solidFill>
                  <a:srgbClr val="FF6A00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Provider</a:t>
            </a:r>
          </a:p>
        </p:txBody>
      </p:sp>
      <p:sp>
        <p:nvSpPr>
          <p:cNvPr id="27" name="Rectangle 48">
            <a:extLst>
              <a:ext uri="{FF2B5EF4-FFF2-40B4-BE49-F238E27FC236}">
                <a16:creationId xmlns:a16="http://schemas.microsoft.com/office/drawing/2014/main" id="{4F76ED09-B964-7CA8-34B1-79BFF747C8D5}"/>
              </a:ext>
            </a:extLst>
          </p:cNvPr>
          <p:cNvSpPr/>
          <p:nvPr/>
        </p:nvSpPr>
        <p:spPr>
          <a:xfrm>
            <a:off x="428297" y="5518704"/>
            <a:ext cx="1429744" cy="4429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altLang="zh-CN" sz="1500" dirty="0">
                <a:solidFill>
                  <a:srgbClr val="FF6A00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2.x</a:t>
            </a:r>
          </a:p>
          <a:p>
            <a:pPr algn="ctr" defTabSz="228600"/>
            <a:r>
              <a:rPr lang="en-US" altLang="zh-CN" sz="1500" dirty="0">
                <a:solidFill>
                  <a:srgbClr val="FF6A00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Provider</a:t>
            </a:r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9E3DE014-3620-3462-3500-93097B26B3C9}"/>
              </a:ext>
            </a:extLst>
          </p:cNvPr>
          <p:cNvCxnSpPr>
            <a:cxnSpLocks/>
          </p:cNvCxnSpPr>
          <p:nvPr/>
        </p:nvCxnSpPr>
        <p:spPr>
          <a:xfrm flipH="1">
            <a:off x="966337" y="3940749"/>
            <a:ext cx="292100" cy="1066800"/>
          </a:xfrm>
          <a:prstGeom prst="straightConnector1">
            <a:avLst/>
          </a:prstGeom>
          <a:ln w="25400">
            <a:solidFill>
              <a:schemeClr val="bg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C82CE785-B352-86A3-F2B0-8EB593DBB427}"/>
              </a:ext>
            </a:extLst>
          </p:cNvPr>
          <p:cNvCxnSpPr>
            <a:cxnSpLocks/>
          </p:cNvCxnSpPr>
          <p:nvPr/>
        </p:nvCxnSpPr>
        <p:spPr>
          <a:xfrm>
            <a:off x="5335866" y="3940749"/>
            <a:ext cx="292100" cy="1066800"/>
          </a:xfrm>
          <a:prstGeom prst="straightConnector1">
            <a:avLst/>
          </a:prstGeom>
          <a:ln w="25400">
            <a:solidFill>
              <a:schemeClr val="bg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6D63D97F-91C4-CF73-47B4-65B89150C098}"/>
              </a:ext>
            </a:extLst>
          </p:cNvPr>
          <p:cNvCxnSpPr>
            <a:stCxn id="27" idx="3"/>
          </p:cNvCxnSpPr>
          <p:nvPr/>
        </p:nvCxnSpPr>
        <p:spPr>
          <a:xfrm flipV="1">
            <a:off x="1858041" y="5740171"/>
            <a:ext cx="755623" cy="1"/>
          </a:xfrm>
          <a:prstGeom prst="straightConnector1">
            <a:avLst/>
          </a:prstGeom>
          <a:ln w="25400">
            <a:solidFill>
              <a:schemeClr val="bg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B2DC5CB5-CB04-59E6-50E9-EA1EC4D4A034}"/>
              </a:ext>
            </a:extLst>
          </p:cNvPr>
          <p:cNvCxnSpPr/>
          <p:nvPr/>
        </p:nvCxnSpPr>
        <p:spPr>
          <a:xfrm flipV="1">
            <a:off x="4029248" y="5740171"/>
            <a:ext cx="755623" cy="1"/>
          </a:xfrm>
          <a:prstGeom prst="straightConnector1">
            <a:avLst/>
          </a:prstGeom>
          <a:ln w="25400">
            <a:solidFill>
              <a:schemeClr val="bg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11">
            <a:extLst>
              <a:ext uri="{FF2B5EF4-FFF2-40B4-BE49-F238E27FC236}">
                <a16:creationId xmlns:a16="http://schemas.microsoft.com/office/drawing/2014/main" id="{431B1539-2D81-EA8A-3E31-82F0C805767F}"/>
              </a:ext>
            </a:extLst>
          </p:cNvPr>
          <p:cNvSpPr/>
          <p:nvPr/>
        </p:nvSpPr>
        <p:spPr>
          <a:xfrm>
            <a:off x="428298" y="928115"/>
            <a:ext cx="6017783" cy="1685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28600">
              <a:lnSpc>
                <a:spcPct val="150000"/>
              </a:lnSpc>
              <a:defRPr sz="3400" spc="68">
                <a:solidFill>
                  <a:srgbClr val="373D41"/>
                </a:solidFill>
                <a:latin typeface="FZLanTingHei-L-GBK"/>
                <a:ea typeface="FZLanTingHei-L-GBK"/>
                <a:cs typeface="FZLanTingHei-L-GBK"/>
                <a:sym typeface="FZLanTingHei-L-GBK"/>
              </a:defRPr>
            </a:pPr>
            <a:r>
              <a:rPr lang="en" altLang="zh-CN" sz="2000" b="1" spc="34" dirty="0">
                <a:solidFill>
                  <a:srgbClr val="FF6A00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Dubbo3 Consumer</a:t>
            </a:r>
          </a:p>
          <a:p>
            <a:pPr marL="228600" indent="-228600" defTabSz="228600">
              <a:lnSpc>
                <a:spcPct val="150000"/>
              </a:lnSpc>
              <a:buFont typeface="Arial" panose="020B0604020202020204" pitchFamily="34" charset="0"/>
              <a:buChar char="•"/>
              <a:defRPr sz="3400" spc="68">
                <a:solidFill>
                  <a:srgbClr val="373D41"/>
                </a:solidFill>
                <a:latin typeface="FZLanTingHei-L-GBK"/>
                <a:ea typeface="FZLanTingHei-L-GBK"/>
                <a:cs typeface="FZLanTingHei-L-GBK"/>
                <a:sym typeface="FZLanTingHei-L-GBK"/>
              </a:defRPr>
            </a:pPr>
            <a:r>
              <a:rPr lang="zh-CN" altLang="en-US" sz="17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通过不同粒度的开关控制双订阅行为</a:t>
            </a:r>
          </a:p>
          <a:p>
            <a:pPr marL="228600" indent="-228600" defTabSz="228600">
              <a:lnSpc>
                <a:spcPct val="150000"/>
              </a:lnSpc>
              <a:buFont typeface="Arial" panose="020B0604020202020204" pitchFamily="34" charset="0"/>
              <a:buChar char="•"/>
              <a:defRPr sz="3400" spc="68">
                <a:solidFill>
                  <a:srgbClr val="373D41"/>
                </a:solidFill>
                <a:latin typeface="FZLanTingHei-L-GBK"/>
                <a:ea typeface="FZLanTingHei-L-GBK"/>
                <a:cs typeface="FZLanTingHei-L-GBK"/>
                <a:sym typeface="FZLanTingHei-L-GBK"/>
              </a:defRPr>
            </a:pPr>
            <a:r>
              <a:rPr lang="zh-CN" altLang="en-US" sz="1700" spc="34" dirty="0">
                <a:solidFill>
                  <a:prstClr val="white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FZLanTingHei-L-GBK"/>
              </a:rPr>
              <a:t>支持智能决策、强制接口级地址、强制应用级地址三种模式</a:t>
            </a:r>
            <a:endParaRPr lang="en-US" altLang="zh-CN" sz="1700" spc="34" dirty="0">
              <a:solidFill>
                <a:prstClr val="white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FZLanTingHei-L-GBK"/>
            </a:endParaRP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C935D765-275D-D491-359C-1EDB1BA3A390}"/>
              </a:ext>
            </a:extLst>
          </p:cNvPr>
          <p:cNvSpPr/>
          <p:nvPr/>
        </p:nvSpPr>
        <p:spPr>
          <a:xfrm>
            <a:off x="10357970" y="5705570"/>
            <a:ext cx="1472802" cy="633149"/>
          </a:xfrm>
          <a:prstGeom prst="roundRect">
            <a:avLst>
              <a:gd name="adj" fmla="val 5473"/>
            </a:avLst>
          </a:prstGeom>
          <a:solidFill>
            <a:schemeClr val="bg1">
              <a:alpha val="1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52" name="圆角矩形 51">
            <a:extLst>
              <a:ext uri="{FF2B5EF4-FFF2-40B4-BE49-F238E27FC236}">
                <a16:creationId xmlns:a16="http://schemas.microsoft.com/office/drawing/2014/main" id="{5FBFF9A6-1877-7114-975A-73534ED60F23}"/>
              </a:ext>
            </a:extLst>
          </p:cNvPr>
          <p:cNvSpPr/>
          <p:nvPr/>
        </p:nvSpPr>
        <p:spPr>
          <a:xfrm>
            <a:off x="10357970" y="4867229"/>
            <a:ext cx="1472802" cy="633149"/>
          </a:xfrm>
          <a:prstGeom prst="roundRect">
            <a:avLst>
              <a:gd name="adj" fmla="val 5473"/>
            </a:avLst>
          </a:prstGeom>
          <a:solidFill>
            <a:schemeClr val="bg1">
              <a:alpha val="1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53" name="圆角矩形 52">
            <a:extLst>
              <a:ext uri="{FF2B5EF4-FFF2-40B4-BE49-F238E27FC236}">
                <a16:creationId xmlns:a16="http://schemas.microsoft.com/office/drawing/2014/main" id="{05ADB23F-4777-810E-A2D4-BA46778CF3FA}"/>
              </a:ext>
            </a:extLst>
          </p:cNvPr>
          <p:cNvSpPr/>
          <p:nvPr/>
        </p:nvSpPr>
        <p:spPr>
          <a:xfrm>
            <a:off x="10357970" y="4028887"/>
            <a:ext cx="1472802" cy="633149"/>
          </a:xfrm>
          <a:prstGeom prst="roundRect">
            <a:avLst>
              <a:gd name="adj" fmla="val 5473"/>
            </a:avLst>
          </a:prstGeom>
          <a:solidFill>
            <a:schemeClr val="bg1">
              <a:alpha val="1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F451F0A4-FE99-E31F-3539-FBA24B71AACF}"/>
              </a:ext>
            </a:extLst>
          </p:cNvPr>
          <p:cNvSpPr/>
          <p:nvPr/>
        </p:nvSpPr>
        <p:spPr>
          <a:xfrm>
            <a:off x="10357970" y="2803518"/>
            <a:ext cx="1472802" cy="633149"/>
          </a:xfrm>
          <a:prstGeom prst="roundRect">
            <a:avLst>
              <a:gd name="adj" fmla="val 5473"/>
            </a:avLst>
          </a:prstGeom>
          <a:solidFill>
            <a:schemeClr val="bg1">
              <a:alpha val="1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E0B44EE9-E166-0837-AB1A-012473A5914A}"/>
              </a:ext>
            </a:extLst>
          </p:cNvPr>
          <p:cNvSpPr/>
          <p:nvPr/>
        </p:nvSpPr>
        <p:spPr>
          <a:xfrm>
            <a:off x="10357970" y="1965176"/>
            <a:ext cx="1472802" cy="633149"/>
          </a:xfrm>
          <a:prstGeom prst="roundRect">
            <a:avLst>
              <a:gd name="adj" fmla="val 5473"/>
            </a:avLst>
          </a:prstGeom>
          <a:solidFill>
            <a:schemeClr val="bg1">
              <a:alpha val="1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AA2F36D6-C563-16AB-82B6-56B345B57F5A}"/>
              </a:ext>
            </a:extLst>
          </p:cNvPr>
          <p:cNvSpPr/>
          <p:nvPr/>
        </p:nvSpPr>
        <p:spPr>
          <a:xfrm>
            <a:off x="10357970" y="1126835"/>
            <a:ext cx="1472802" cy="633149"/>
          </a:xfrm>
          <a:prstGeom prst="roundRect">
            <a:avLst>
              <a:gd name="adj" fmla="val 5473"/>
            </a:avLst>
          </a:prstGeom>
          <a:solidFill>
            <a:schemeClr val="bg1">
              <a:alpha val="1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71C03530-7C4C-9950-066B-222C782289A3}"/>
              </a:ext>
            </a:extLst>
          </p:cNvPr>
          <p:cNvSpPr/>
          <p:nvPr/>
        </p:nvSpPr>
        <p:spPr>
          <a:xfrm>
            <a:off x="8435083" y="1965176"/>
            <a:ext cx="1472802" cy="633149"/>
          </a:xfrm>
          <a:prstGeom prst="roundRect">
            <a:avLst>
              <a:gd name="adj" fmla="val 5473"/>
            </a:avLst>
          </a:prstGeom>
          <a:solidFill>
            <a:schemeClr val="bg1">
              <a:alpha val="1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58" name="圆角矩形 57">
            <a:extLst>
              <a:ext uri="{FF2B5EF4-FFF2-40B4-BE49-F238E27FC236}">
                <a16:creationId xmlns:a16="http://schemas.microsoft.com/office/drawing/2014/main" id="{C098E666-B60D-2C76-A537-E5B839E2549B}"/>
              </a:ext>
            </a:extLst>
          </p:cNvPr>
          <p:cNvSpPr/>
          <p:nvPr/>
        </p:nvSpPr>
        <p:spPr>
          <a:xfrm>
            <a:off x="8435083" y="4867229"/>
            <a:ext cx="1472802" cy="633149"/>
          </a:xfrm>
          <a:prstGeom prst="roundRect">
            <a:avLst>
              <a:gd name="adj" fmla="val 5473"/>
            </a:avLst>
          </a:prstGeom>
          <a:solidFill>
            <a:schemeClr val="bg1">
              <a:alpha val="1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59" name="圆角矩形 58">
            <a:extLst>
              <a:ext uri="{FF2B5EF4-FFF2-40B4-BE49-F238E27FC236}">
                <a16:creationId xmlns:a16="http://schemas.microsoft.com/office/drawing/2014/main" id="{6FAF324C-2B72-80A0-16F1-39D76AC9C25D}"/>
              </a:ext>
            </a:extLst>
          </p:cNvPr>
          <p:cNvSpPr/>
          <p:nvPr/>
        </p:nvSpPr>
        <p:spPr>
          <a:xfrm>
            <a:off x="7779681" y="3377995"/>
            <a:ext cx="1472802" cy="633149"/>
          </a:xfrm>
          <a:prstGeom prst="roundRect">
            <a:avLst>
              <a:gd name="adj" fmla="val 5473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60" name="圆角矩形 59">
            <a:extLst>
              <a:ext uri="{FF2B5EF4-FFF2-40B4-BE49-F238E27FC236}">
                <a16:creationId xmlns:a16="http://schemas.microsoft.com/office/drawing/2014/main" id="{87115F30-DD09-374C-2525-BA62B9FD83B5}"/>
              </a:ext>
            </a:extLst>
          </p:cNvPr>
          <p:cNvSpPr/>
          <p:nvPr/>
        </p:nvSpPr>
        <p:spPr>
          <a:xfrm>
            <a:off x="6496961" y="3377995"/>
            <a:ext cx="867705" cy="633149"/>
          </a:xfrm>
          <a:prstGeom prst="roundRect">
            <a:avLst>
              <a:gd name="adj" fmla="val 5473"/>
            </a:avLst>
          </a:prstGeom>
          <a:solidFill>
            <a:schemeClr val="bg1">
              <a:alpha val="1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44" name="Rectangle 48">
            <a:extLst>
              <a:ext uri="{FF2B5EF4-FFF2-40B4-BE49-F238E27FC236}">
                <a16:creationId xmlns:a16="http://schemas.microsoft.com/office/drawing/2014/main" id="{4A699503-8A99-72DB-5814-1F378D5071E4}"/>
              </a:ext>
            </a:extLst>
          </p:cNvPr>
          <p:cNvSpPr/>
          <p:nvPr/>
        </p:nvSpPr>
        <p:spPr>
          <a:xfrm>
            <a:off x="6481479" y="3582518"/>
            <a:ext cx="907380" cy="224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Proxy</a:t>
            </a:r>
          </a:p>
        </p:txBody>
      </p:sp>
      <p:sp>
        <p:nvSpPr>
          <p:cNvPr id="45" name="Rectangle 48">
            <a:extLst>
              <a:ext uri="{FF2B5EF4-FFF2-40B4-BE49-F238E27FC236}">
                <a16:creationId xmlns:a16="http://schemas.microsoft.com/office/drawing/2014/main" id="{2BA898A8-7EAE-25F3-3CED-819677BD1650}"/>
              </a:ext>
            </a:extLst>
          </p:cNvPr>
          <p:cNvSpPr/>
          <p:nvPr/>
        </p:nvSpPr>
        <p:spPr>
          <a:xfrm>
            <a:off x="7794921" y="3527761"/>
            <a:ext cx="1472802" cy="3973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200" dirty="0" err="1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MigrationCluster</a:t>
            </a:r>
            <a:endParaRPr lang="en-US" sz="12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  <a:p>
            <a:pPr algn="ctr" defTabSz="228600"/>
            <a:r>
              <a:rPr lang="en-US" sz="1200" dirty="0" err="1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lnvoker</a:t>
            </a:r>
            <a:endParaRPr lang="en-US" sz="12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46" name="Rectangle 48">
            <a:extLst>
              <a:ext uri="{FF2B5EF4-FFF2-40B4-BE49-F238E27FC236}">
                <a16:creationId xmlns:a16="http://schemas.microsoft.com/office/drawing/2014/main" id="{C9CA3B1E-ADA2-0C92-41BD-99DC01BC58C9}"/>
              </a:ext>
            </a:extLst>
          </p:cNvPr>
          <p:cNvSpPr/>
          <p:nvPr/>
        </p:nvSpPr>
        <p:spPr>
          <a:xfrm>
            <a:off x="6930814" y="2839085"/>
            <a:ext cx="2185367" cy="34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200" dirty="0" err="1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应用级地址</a:t>
            </a:r>
            <a:endParaRPr lang="en-US" sz="12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47" name="Rectangle 48">
            <a:extLst>
              <a:ext uri="{FF2B5EF4-FFF2-40B4-BE49-F238E27FC236}">
                <a16:creationId xmlns:a16="http://schemas.microsoft.com/office/drawing/2014/main" id="{53D2258B-756F-A71B-1E6B-878733F2A21F}"/>
              </a:ext>
            </a:extLst>
          </p:cNvPr>
          <p:cNvSpPr/>
          <p:nvPr/>
        </p:nvSpPr>
        <p:spPr>
          <a:xfrm>
            <a:off x="6975230" y="4291790"/>
            <a:ext cx="2185367" cy="346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200" dirty="0" err="1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接口级地址</a:t>
            </a:r>
            <a:endParaRPr lang="en-US" sz="12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48" name="Rectangle 48">
            <a:extLst>
              <a:ext uri="{FF2B5EF4-FFF2-40B4-BE49-F238E27FC236}">
                <a16:creationId xmlns:a16="http://schemas.microsoft.com/office/drawing/2014/main" id="{AAB052B0-C993-1860-4776-51EE5A8BF19B}"/>
              </a:ext>
            </a:extLst>
          </p:cNvPr>
          <p:cNvSpPr/>
          <p:nvPr/>
        </p:nvSpPr>
        <p:spPr>
          <a:xfrm>
            <a:off x="8089082" y="5023871"/>
            <a:ext cx="2185367" cy="7053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200" dirty="0" err="1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FailoverCluster</a:t>
            </a:r>
            <a:br>
              <a: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</a:br>
            <a:r>
              <a:rPr lang="en-US" sz="1200" dirty="0" err="1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lnvoker</a:t>
            </a:r>
            <a:endParaRPr lang="en-US" sz="12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3A8A7EF-42E7-9F60-80A2-3A99810F1BE8}"/>
              </a:ext>
            </a:extLst>
          </p:cNvPr>
          <p:cNvSpPr/>
          <p:nvPr/>
        </p:nvSpPr>
        <p:spPr>
          <a:xfrm>
            <a:off x="10299727" y="5102997"/>
            <a:ext cx="1589288" cy="294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200" dirty="0" err="1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Dubbolnvoker</a:t>
            </a:r>
            <a:endParaRPr lang="en-US" sz="12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61" name="Rectangle 48">
            <a:extLst>
              <a:ext uri="{FF2B5EF4-FFF2-40B4-BE49-F238E27FC236}">
                <a16:creationId xmlns:a16="http://schemas.microsoft.com/office/drawing/2014/main" id="{91A6BD8D-0E86-DD30-895B-EB41E45D6A05}"/>
              </a:ext>
            </a:extLst>
          </p:cNvPr>
          <p:cNvSpPr/>
          <p:nvPr/>
        </p:nvSpPr>
        <p:spPr>
          <a:xfrm>
            <a:off x="8089082" y="2098160"/>
            <a:ext cx="2185367" cy="7053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200" dirty="0" err="1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FailoverCluster</a:t>
            </a:r>
            <a:br>
              <a: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</a:br>
            <a:r>
              <a:rPr lang="en-US" sz="1200" dirty="0" err="1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lnvoker</a:t>
            </a:r>
            <a:endParaRPr lang="en-US" sz="12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62" name="Rectangle 48">
            <a:extLst>
              <a:ext uri="{FF2B5EF4-FFF2-40B4-BE49-F238E27FC236}">
                <a16:creationId xmlns:a16="http://schemas.microsoft.com/office/drawing/2014/main" id="{4B6E0956-FD66-65C6-F64E-7414CBAE896E}"/>
              </a:ext>
            </a:extLst>
          </p:cNvPr>
          <p:cNvSpPr/>
          <p:nvPr/>
        </p:nvSpPr>
        <p:spPr>
          <a:xfrm>
            <a:off x="10299727" y="5917331"/>
            <a:ext cx="1589288" cy="294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200" dirty="0" err="1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Dubbolnvoker</a:t>
            </a:r>
            <a:endParaRPr lang="en-US" sz="12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63" name="Rectangle 48">
            <a:extLst>
              <a:ext uri="{FF2B5EF4-FFF2-40B4-BE49-F238E27FC236}">
                <a16:creationId xmlns:a16="http://schemas.microsoft.com/office/drawing/2014/main" id="{F91B3B36-58D8-6A9F-C56E-2C2A55CCB513}"/>
              </a:ext>
            </a:extLst>
          </p:cNvPr>
          <p:cNvSpPr/>
          <p:nvPr/>
        </p:nvSpPr>
        <p:spPr>
          <a:xfrm>
            <a:off x="10274449" y="4264655"/>
            <a:ext cx="1589288" cy="294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200" dirty="0" err="1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Dubbolnvoker</a:t>
            </a:r>
            <a:endParaRPr lang="en-US" sz="12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64" name="Rectangle 48">
            <a:extLst>
              <a:ext uri="{FF2B5EF4-FFF2-40B4-BE49-F238E27FC236}">
                <a16:creationId xmlns:a16="http://schemas.microsoft.com/office/drawing/2014/main" id="{C67970AF-B216-2D14-EAE1-C0B8C3ECD187}"/>
              </a:ext>
            </a:extLst>
          </p:cNvPr>
          <p:cNvSpPr/>
          <p:nvPr/>
        </p:nvSpPr>
        <p:spPr>
          <a:xfrm>
            <a:off x="10241484" y="3030718"/>
            <a:ext cx="1589288" cy="294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200" dirty="0" err="1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Dubbolnvoker</a:t>
            </a:r>
            <a:endParaRPr lang="en-US" sz="12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65" name="Rectangle 48">
            <a:extLst>
              <a:ext uri="{FF2B5EF4-FFF2-40B4-BE49-F238E27FC236}">
                <a16:creationId xmlns:a16="http://schemas.microsoft.com/office/drawing/2014/main" id="{E238C9CA-4E27-CDE1-2F4E-418EAB6BF3BC}"/>
              </a:ext>
            </a:extLst>
          </p:cNvPr>
          <p:cNvSpPr/>
          <p:nvPr/>
        </p:nvSpPr>
        <p:spPr>
          <a:xfrm>
            <a:off x="10234759" y="2176937"/>
            <a:ext cx="1589288" cy="294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200" dirty="0" err="1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Dubbolnvoker</a:t>
            </a:r>
            <a:endParaRPr lang="en-US" sz="12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66" name="Rectangle 48">
            <a:extLst>
              <a:ext uri="{FF2B5EF4-FFF2-40B4-BE49-F238E27FC236}">
                <a16:creationId xmlns:a16="http://schemas.microsoft.com/office/drawing/2014/main" id="{A3EA2EC6-273B-DC2C-B900-469EDAFBD2B2}"/>
              </a:ext>
            </a:extLst>
          </p:cNvPr>
          <p:cNvSpPr/>
          <p:nvPr/>
        </p:nvSpPr>
        <p:spPr>
          <a:xfrm>
            <a:off x="10278902" y="1353720"/>
            <a:ext cx="1589288" cy="294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200" dirty="0" err="1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Dubbolnvoker</a:t>
            </a:r>
            <a:endParaRPr lang="en-US" sz="12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7B060855-DE26-4173-48AD-23B666BF7C79}"/>
              </a:ext>
            </a:extLst>
          </p:cNvPr>
          <p:cNvCxnSpPr>
            <a:cxnSpLocks/>
          </p:cNvCxnSpPr>
          <p:nvPr/>
        </p:nvCxnSpPr>
        <p:spPr>
          <a:xfrm flipV="1">
            <a:off x="7415362" y="3694569"/>
            <a:ext cx="329797" cy="1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9828508E-0FB0-15A0-C18E-7B48190ED860}"/>
              </a:ext>
            </a:extLst>
          </p:cNvPr>
          <p:cNvCxnSpPr/>
          <p:nvPr/>
        </p:nvCxnSpPr>
        <p:spPr>
          <a:xfrm flipV="1">
            <a:off x="8435083" y="2702618"/>
            <a:ext cx="681097" cy="52910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7268C315-69F8-4573-7EC8-D741B878D71F}"/>
              </a:ext>
            </a:extLst>
          </p:cNvPr>
          <p:cNvCxnSpPr>
            <a:cxnSpLocks/>
          </p:cNvCxnSpPr>
          <p:nvPr/>
        </p:nvCxnSpPr>
        <p:spPr>
          <a:xfrm>
            <a:off x="8448893" y="4246578"/>
            <a:ext cx="681097" cy="529100"/>
          </a:xfrm>
          <a:prstGeom prst="straightConnector1">
            <a:avLst/>
          </a:prstGeom>
          <a:ln w="254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6C383304-6E8B-D746-5EFE-1F146C0A3608}"/>
              </a:ext>
            </a:extLst>
          </p:cNvPr>
          <p:cNvCxnSpPr/>
          <p:nvPr/>
        </p:nvCxnSpPr>
        <p:spPr>
          <a:xfrm flipV="1">
            <a:off x="9958272" y="1443409"/>
            <a:ext cx="341455" cy="733528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箭头连接符 68">
            <a:extLst>
              <a:ext uri="{FF2B5EF4-FFF2-40B4-BE49-F238E27FC236}">
                <a16:creationId xmlns:a16="http://schemas.microsoft.com/office/drawing/2014/main" id="{1ED42E1A-0A2F-41CA-5694-26CC1B0D84B2}"/>
              </a:ext>
            </a:extLst>
          </p:cNvPr>
          <p:cNvCxnSpPr/>
          <p:nvPr/>
        </p:nvCxnSpPr>
        <p:spPr>
          <a:xfrm>
            <a:off x="9958272" y="2281751"/>
            <a:ext cx="320630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4BA9D356-BF8C-B512-1BD4-1A591E6D80A2}"/>
              </a:ext>
            </a:extLst>
          </p:cNvPr>
          <p:cNvCxnSpPr/>
          <p:nvPr/>
        </p:nvCxnSpPr>
        <p:spPr>
          <a:xfrm>
            <a:off x="9958272" y="2395147"/>
            <a:ext cx="341455" cy="669254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8141A535-F305-A028-7F57-C087D21E0D2F}"/>
              </a:ext>
            </a:extLst>
          </p:cNvPr>
          <p:cNvCxnSpPr/>
          <p:nvPr/>
        </p:nvCxnSpPr>
        <p:spPr>
          <a:xfrm flipV="1">
            <a:off x="9962200" y="4326887"/>
            <a:ext cx="341455" cy="733528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箭头连接符 72">
            <a:extLst>
              <a:ext uri="{FF2B5EF4-FFF2-40B4-BE49-F238E27FC236}">
                <a16:creationId xmlns:a16="http://schemas.microsoft.com/office/drawing/2014/main" id="{EFD1F346-5DC8-54FD-7647-1BC9BA095DD1}"/>
              </a:ext>
            </a:extLst>
          </p:cNvPr>
          <p:cNvCxnSpPr/>
          <p:nvPr/>
        </p:nvCxnSpPr>
        <p:spPr>
          <a:xfrm>
            <a:off x="9983025" y="5199427"/>
            <a:ext cx="320630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F174BC46-2071-640D-DD40-CAE99E82DCAB}"/>
              </a:ext>
            </a:extLst>
          </p:cNvPr>
          <p:cNvCxnSpPr/>
          <p:nvPr/>
        </p:nvCxnSpPr>
        <p:spPr>
          <a:xfrm>
            <a:off x="9962200" y="5361586"/>
            <a:ext cx="341455" cy="669254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9487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6">
            <a:extLst>
              <a:ext uri="{FF2B5EF4-FFF2-40B4-BE49-F238E27FC236}">
                <a16:creationId xmlns:a16="http://schemas.microsoft.com/office/drawing/2014/main" id="{F316875F-4E42-94F0-8DD5-0D6BED68632B}"/>
              </a:ext>
            </a:extLst>
          </p:cNvPr>
          <p:cNvSpPr/>
          <p:nvPr/>
        </p:nvSpPr>
        <p:spPr>
          <a:xfrm>
            <a:off x="5265861" y="1684406"/>
            <a:ext cx="1660279" cy="633149"/>
          </a:xfrm>
          <a:prstGeom prst="roundRect">
            <a:avLst>
              <a:gd name="adj" fmla="val 5473"/>
            </a:avLst>
          </a:prstGeom>
          <a:solidFill>
            <a:schemeClr val="bg1">
              <a:alpha val="1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29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>
                <a:solidFill>
                  <a:srgbClr val="FFFFFF"/>
                </a:solidFill>
                <a:latin typeface="微软雅黑"/>
                <a:ea typeface="微软雅黑"/>
              </a:rPr>
              <a:t>E6636BC20180234D78A0072836F0B3B062B9B207100DDB20A0D98F39B16C2BA34B43BC38C168AB0122592F0838465CEB921921FAF1D0ABC11BBFC26B7F4E1ADA24FB2EADD526949754C728F767A2439F9FD0E9157C626057A81A5197EE01DCA8DD06229F4E3</a:t>
            </a:r>
          </a:p>
        </p:txBody>
      </p:sp>
      <p:sp>
        <p:nvSpPr>
          <p:cNvPr id="30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>
                <a:solidFill>
                  <a:srgbClr val="FFFFFF"/>
                </a:solidFill>
                <a:latin typeface="微软雅黑"/>
                <a:ea typeface="微软雅黑"/>
              </a:rPr>
              <a:t>E6636BC20180234D78A0072836F0B99012B9B2041CBB0BD0AED9843CB1E92B759B4BB3387161DB0A22092008384687EBAD09218A11D00BB11BBFC253752E1BD324F50EAD8127E48704882AE76E224046D963E4B175990FA048DEA195FADFAC88D9862B9F9E3</a:t>
            </a:r>
          </a:p>
        </p:txBody>
      </p:sp>
      <p:sp>
        <p:nvSpPr>
          <p:cNvPr id="31" name="文本框 3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>
                <a:solidFill>
                  <a:srgbClr val="FFFFFF"/>
                </a:solidFill>
                <a:latin typeface="微软雅黑"/>
                <a:ea typeface="微软雅黑"/>
              </a:rPr>
              <a:t>E6636BC20180234D78A0072836F0BE8092B9B20C1995FBB0AAD98B33B1032B25BB4EBB387163FB0F22C92E08384670EB2809215AC1D0FBA11BBFC2437A1E1FD724F5F8AD632564B7B4FF2ED7684240538A9CE0BE76481F81688BF19F28E95C98DFE620900E3</a:t>
            </a:r>
          </a:p>
        </p:txBody>
      </p:sp>
      <p:sp>
        <p:nvSpPr>
          <p:cNvPr id="32" name="文本框 4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>
                <a:solidFill>
                  <a:srgbClr val="FFFFFF"/>
                </a:solidFill>
                <a:latin typeface="微软雅黑"/>
                <a:ea typeface="微软雅黑"/>
              </a:rPr>
              <a:t>E6636BC20180234D78A0072836F0BC5042B9B2071914ABA0AFD98A36B1312BA09B46B338D169DB042219260838466CEBCA09217A11D0EBD11BBFC21D70AE1BD124F79CADC02084A7F49B2BF76E924D54EB27EF457D2D6E7658AE919C47F25C58DA8624926E3</a:t>
            </a:r>
          </a:p>
        </p:txBody>
      </p:sp>
      <p:sp>
        <p:nvSpPr>
          <p:cNvPr id="33" name="文本框 5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>
                <a:solidFill>
                  <a:srgbClr val="FFFFFF"/>
                </a:solidFill>
                <a:latin typeface="微软雅黑"/>
                <a:ea typeface="微软雅黑"/>
              </a:rPr>
              <a:t>E6636BC20180234D78A0072836F0B1F0B2B9B20C194F3BB0ADD98331B1C62B51CB43B838C16E8B0E22C92408C8468EEBE509210AC1D04BD11BBFC228762E2FD824FCBAAD1124B6E784AF2DE761024E5537DCE27771BF55E7D8EF319F2F7D5C28DEE626942E3</a:t>
            </a:r>
          </a:p>
        </p:txBody>
      </p:sp>
      <p:sp>
        <p:nvSpPr>
          <p:cNvPr id="34" name="文本框 6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>
                <a:solidFill>
                  <a:srgbClr val="FFFFFF"/>
                </a:solidFill>
                <a:latin typeface="微软雅黑"/>
                <a:ea typeface="微软雅黑"/>
              </a:rPr>
              <a:t>E6636BC20180234D78A0072836F0BEC032B9B20719E7ABD0A4D98930B1B12B712B41B8383169AB0722192908C8467AEB500921AA91D06BC11BBFC236721E20D524FF49AD4320F65744DB2EA767924C574BB3E271732605D208AA119547C05C28DCF62D9E0E3</a:t>
            </a:r>
          </a:p>
        </p:txBody>
      </p:sp>
      <p:sp>
        <p:nvSpPr>
          <p:cNvPr id="35" name="文本框 7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>
                <a:solidFill>
                  <a:srgbClr val="FFFFFF"/>
                </a:solidFill>
                <a:latin typeface="微软雅黑"/>
                <a:ea typeface="微软雅黑"/>
              </a:rPr>
              <a:t>BBAAD9C20180234D78A0072836F0B3D0F2B9B20F17062BA0AED98A36B1592BA12B4DB63861636B0F22592308C84635EBDA09217A31D0EBC11BBFC2117CBE2DD124FE92AD4F2776A7040728C7604243DF3CC7E0757D97657F5887C19CEC514C28DAD62A9F4E3</a:t>
            </a:r>
          </a:p>
        </p:txBody>
      </p:sp>
      <p:sp>
        <p:nvSpPr>
          <p:cNvPr id="36" name="文本框 8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>
                <a:solidFill>
                  <a:srgbClr val="FFFFFF"/>
                </a:solidFill>
                <a:latin typeface="微软雅黑"/>
                <a:ea typeface="微软雅黑"/>
              </a:rPr>
              <a:t>BBAAD96301B94B49125E2171A1A062D4C94DDB382D918ED1F8E93BB06143F2D129092979881007386133AB01D141FBACD8408281B5087F78A7F93BBEC330B2A8B641B8B65FB4B3F45A5D56C62FE5D9B873A12FF3BEB7B235512D2507674D74F1DA22C7F894C8CA2CE14516026FC0A97C0F2E945117541F0C89B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02AE0142-1EA5-F538-33DC-B001F4ECE4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650" y="351785"/>
            <a:ext cx="1732943" cy="346588"/>
          </a:xfrm>
          <a:prstGeom prst="rect">
            <a:avLst/>
          </a:prstGeom>
        </p:spPr>
      </p:pic>
      <p:sp>
        <p:nvSpPr>
          <p:cNvPr id="25" name="标题 3">
            <a:extLst>
              <a:ext uri="{FF2B5EF4-FFF2-40B4-BE49-F238E27FC236}">
                <a16:creationId xmlns:a16="http://schemas.microsoft.com/office/drawing/2014/main" id="{F25918C8-C932-91A4-F0A0-1D469481BDE9}"/>
              </a:ext>
            </a:extLst>
          </p:cNvPr>
          <p:cNvSpPr txBox="1"/>
          <p:nvPr/>
        </p:nvSpPr>
        <p:spPr>
          <a:xfrm>
            <a:off x="428297" y="348246"/>
            <a:ext cx="9299028" cy="353667"/>
          </a:xfrm>
          <a:prstGeom prst="rect">
            <a:avLst/>
          </a:prstGeom>
        </p:spPr>
        <p:txBody>
          <a:bodyPr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defTabSz="914400"/>
            <a:r>
              <a:rPr lang="zh-CN" altLang="en-US" sz="3000" dirty="0">
                <a:solidFill>
                  <a:prstClr val="white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升级效果</a:t>
            </a:r>
          </a:p>
        </p:txBody>
      </p:sp>
      <p:sp>
        <p:nvSpPr>
          <p:cNvPr id="26" name="Rectangle 48">
            <a:extLst>
              <a:ext uri="{FF2B5EF4-FFF2-40B4-BE49-F238E27FC236}">
                <a16:creationId xmlns:a16="http://schemas.microsoft.com/office/drawing/2014/main" id="{3632C626-6FB9-ECE7-C63F-3C66CC0AD011}"/>
              </a:ext>
            </a:extLst>
          </p:cNvPr>
          <p:cNvSpPr/>
          <p:nvPr/>
        </p:nvSpPr>
        <p:spPr>
          <a:xfrm>
            <a:off x="5381128" y="1902973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500" dirty="0" err="1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注册中心</a:t>
            </a:r>
            <a:endParaRPr lang="en-US" sz="15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28" name="Rectangle 48">
            <a:extLst>
              <a:ext uri="{FF2B5EF4-FFF2-40B4-BE49-F238E27FC236}">
                <a16:creationId xmlns:a16="http://schemas.microsoft.com/office/drawing/2014/main" id="{61AF946F-061E-950D-7E7D-3F4A868582BD}"/>
              </a:ext>
            </a:extLst>
          </p:cNvPr>
          <p:cNvSpPr/>
          <p:nvPr/>
        </p:nvSpPr>
        <p:spPr>
          <a:xfrm>
            <a:off x="2967789" y="2513083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Notification</a:t>
            </a:r>
          </a:p>
        </p:txBody>
      </p:sp>
      <p:sp>
        <p:nvSpPr>
          <p:cNvPr id="37" name="Rectangle 48">
            <a:extLst>
              <a:ext uri="{FF2B5EF4-FFF2-40B4-BE49-F238E27FC236}">
                <a16:creationId xmlns:a16="http://schemas.microsoft.com/office/drawing/2014/main" id="{77E0B50B-12D4-0D5E-8308-247D354DE245}"/>
              </a:ext>
            </a:extLst>
          </p:cNvPr>
          <p:cNvSpPr/>
          <p:nvPr/>
        </p:nvSpPr>
        <p:spPr>
          <a:xfrm>
            <a:off x="7794468" y="2513083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Registration</a:t>
            </a:r>
          </a:p>
        </p:txBody>
      </p:sp>
      <p:sp>
        <p:nvSpPr>
          <p:cNvPr id="39" name="Rectangle 48">
            <a:extLst>
              <a:ext uri="{FF2B5EF4-FFF2-40B4-BE49-F238E27FC236}">
                <a16:creationId xmlns:a16="http://schemas.microsoft.com/office/drawing/2014/main" id="{00CAFC36-C2AC-AFD9-1E11-CE679C4CF243}"/>
              </a:ext>
            </a:extLst>
          </p:cNvPr>
          <p:cNvSpPr/>
          <p:nvPr/>
        </p:nvSpPr>
        <p:spPr>
          <a:xfrm>
            <a:off x="5381128" y="4044734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RPC</a:t>
            </a:r>
          </a:p>
        </p:txBody>
      </p:sp>
      <p:sp>
        <p:nvSpPr>
          <p:cNvPr id="40" name="Rectangle 48">
            <a:extLst>
              <a:ext uri="{FF2B5EF4-FFF2-40B4-BE49-F238E27FC236}">
                <a16:creationId xmlns:a16="http://schemas.microsoft.com/office/drawing/2014/main" id="{6B713611-6C88-8272-75C5-79BCDFE04FA0}"/>
              </a:ext>
            </a:extLst>
          </p:cNvPr>
          <p:cNvSpPr/>
          <p:nvPr/>
        </p:nvSpPr>
        <p:spPr>
          <a:xfrm>
            <a:off x="2967789" y="3690774"/>
            <a:ext cx="1429744" cy="583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5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Dubbo</a:t>
            </a:r>
          </a:p>
          <a:p>
            <a:pPr algn="ctr" defTabSz="228600"/>
            <a:r>
              <a:rPr lang="en-US" sz="15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Consumer</a:t>
            </a:r>
          </a:p>
        </p:txBody>
      </p:sp>
      <p:sp>
        <p:nvSpPr>
          <p:cNvPr id="41" name="Rectangle 48">
            <a:extLst>
              <a:ext uri="{FF2B5EF4-FFF2-40B4-BE49-F238E27FC236}">
                <a16:creationId xmlns:a16="http://schemas.microsoft.com/office/drawing/2014/main" id="{877448CF-968E-D77C-2721-BB770DA3ED64}"/>
              </a:ext>
            </a:extLst>
          </p:cNvPr>
          <p:cNvSpPr/>
          <p:nvPr/>
        </p:nvSpPr>
        <p:spPr>
          <a:xfrm>
            <a:off x="7794468" y="3689357"/>
            <a:ext cx="1429744" cy="583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5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Dubbo</a:t>
            </a:r>
          </a:p>
          <a:p>
            <a:pPr algn="ctr" defTabSz="228600"/>
            <a:r>
              <a:rPr lang="en-US" sz="15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Provider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0F3A8FDA-A053-D271-019B-E91CDF2C6264}"/>
              </a:ext>
            </a:extLst>
          </p:cNvPr>
          <p:cNvSpPr/>
          <p:nvPr/>
        </p:nvSpPr>
        <p:spPr>
          <a:xfrm>
            <a:off x="2852522" y="3587233"/>
            <a:ext cx="1660279" cy="633149"/>
          </a:xfrm>
          <a:prstGeom prst="roundRect">
            <a:avLst>
              <a:gd name="adj" fmla="val 5473"/>
            </a:avLst>
          </a:prstGeom>
          <a:solidFill>
            <a:schemeClr val="bg1">
              <a:alpha val="1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03118F08-EACB-D690-FE13-1334C2507D73}"/>
              </a:ext>
            </a:extLst>
          </p:cNvPr>
          <p:cNvSpPr/>
          <p:nvPr/>
        </p:nvSpPr>
        <p:spPr>
          <a:xfrm>
            <a:off x="7679201" y="3586451"/>
            <a:ext cx="1660279" cy="633149"/>
          </a:xfrm>
          <a:prstGeom prst="roundRect">
            <a:avLst>
              <a:gd name="adj" fmla="val 5473"/>
            </a:avLst>
          </a:prstGeom>
          <a:solidFill>
            <a:schemeClr val="bg1">
              <a:alpha val="1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C9909471-99DC-037B-26A3-F1BF5C527094}"/>
              </a:ext>
            </a:extLst>
          </p:cNvPr>
          <p:cNvCxnSpPr/>
          <p:nvPr/>
        </p:nvCxnSpPr>
        <p:spPr>
          <a:xfrm>
            <a:off x="4628067" y="3903026"/>
            <a:ext cx="2935867" cy="0"/>
          </a:xfrm>
          <a:prstGeom prst="straightConnector1">
            <a:avLst/>
          </a:prstGeom>
          <a:ln w="12700">
            <a:solidFill>
              <a:schemeClr val="bg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079BAE6C-9777-A89D-7BB6-2E4837FF293C}"/>
              </a:ext>
            </a:extLst>
          </p:cNvPr>
          <p:cNvCxnSpPr/>
          <p:nvPr/>
        </p:nvCxnSpPr>
        <p:spPr>
          <a:xfrm flipH="1">
            <a:off x="3525846" y="2019701"/>
            <a:ext cx="1624748" cy="1396018"/>
          </a:xfrm>
          <a:prstGeom prst="straightConnector1">
            <a:avLst/>
          </a:prstGeom>
          <a:ln w="127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872C8881-F7FC-24FE-AE52-ACFB5BA52148}"/>
              </a:ext>
            </a:extLst>
          </p:cNvPr>
          <p:cNvCxnSpPr>
            <a:cxnSpLocks/>
          </p:cNvCxnSpPr>
          <p:nvPr/>
        </p:nvCxnSpPr>
        <p:spPr>
          <a:xfrm>
            <a:off x="7041406" y="2019701"/>
            <a:ext cx="1624748" cy="1396018"/>
          </a:xfrm>
          <a:prstGeom prst="straightConnector1">
            <a:avLst/>
          </a:prstGeom>
          <a:ln w="127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11">
            <a:extLst>
              <a:ext uri="{FF2B5EF4-FFF2-40B4-BE49-F238E27FC236}">
                <a16:creationId xmlns:a16="http://schemas.microsoft.com/office/drawing/2014/main" id="{A521EE2D-8FCC-AFAA-E1A6-3978D14B128D}"/>
              </a:ext>
            </a:extLst>
          </p:cNvPr>
          <p:cNvSpPr/>
          <p:nvPr/>
        </p:nvSpPr>
        <p:spPr>
          <a:xfrm>
            <a:off x="876622" y="5112601"/>
            <a:ext cx="9299028" cy="1325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28600">
              <a:lnSpc>
                <a:spcPct val="120000"/>
              </a:lnSpc>
              <a:defRPr sz="3400" spc="68">
                <a:solidFill>
                  <a:srgbClr val="373D41"/>
                </a:solidFill>
                <a:latin typeface="FZLanTingHei-L-GBK"/>
                <a:ea typeface="FZLanTingHei-L-GBK"/>
                <a:cs typeface="FZLanTingHei-L-GBK"/>
                <a:sym typeface="FZLanTingHei-L-GBK"/>
              </a:defRPr>
            </a:pPr>
            <a:r>
              <a:rPr lang="en-US" altLang="zh-CN" sz="1700" spc="34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  <a:sym typeface="FZLanTingHei-L-GBK"/>
              </a:rPr>
              <a:t>Dubbo3 </a:t>
            </a:r>
            <a:r>
              <a:rPr lang="zh-CN" altLang="en-US" sz="1700" spc="34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  <a:sym typeface="FZLanTingHei-L-GBK"/>
              </a:rPr>
              <a:t>版本推送效率和资源利用率明显提升</a:t>
            </a:r>
            <a:endParaRPr lang="en-US" altLang="zh-CN" sz="1700" spc="34" dirty="0">
              <a:solidFill>
                <a:prstClr val="white"/>
              </a:solidFill>
              <a:latin typeface="Alibaba PuHuiTi 2.0 65 Medium" pitchFamily="18" charset="-122"/>
              <a:ea typeface="Alibaba PuHuiTi 2.0 65 Medium" pitchFamily="18" charset="-122"/>
              <a:cs typeface="Alibaba PuHuiTi 2.0 65 Medium" pitchFamily="18" charset="-122"/>
              <a:sym typeface="FZLanTingHei-L-GBK"/>
            </a:endParaRPr>
          </a:p>
          <a:p>
            <a:pPr marL="228600" indent="-228600" defTabSz="228600">
              <a:lnSpc>
                <a:spcPct val="120000"/>
              </a:lnSpc>
              <a:buFont typeface="Arial" panose="020B0604020202020204" pitchFamily="34" charset="0"/>
              <a:buChar char="•"/>
              <a:defRPr sz="3400" spc="68">
                <a:solidFill>
                  <a:srgbClr val="373D41"/>
                </a:solidFill>
                <a:latin typeface="FZLanTingHei-L-GBK"/>
                <a:ea typeface="FZLanTingHei-L-GBK"/>
                <a:cs typeface="FZLanTingHei-L-GBK"/>
                <a:sym typeface="FZLanTingHei-L-GBK"/>
              </a:defRPr>
            </a:pPr>
            <a:r>
              <a:rPr lang="zh-CN" altLang="en-US" sz="1700" spc="34" dirty="0">
                <a:solidFill>
                  <a:prstClr val="white"/>
                </a:solidFill>
                <a:latin typeface="FZLanTingHei-L-GBK"/>
                <a:sym typeface="FZLanTingHei-L-GBK"/>
              </a:rPr>
              <a:t>数据注册与订阅的传输量下降 </a:t>
            </a:r>
            <a:r>
              <a:rPr lang="en-US" altLang="zh-CN" sz="1700" spc="34" dirty="0">
                <a:solidFill>
                  <a:prstClr val="white"/>
                </a:solidFill>
                <a:latin typeface="FZLanTingHei-L-GBK"/>
                <a:sym typeface="FZLanTingHei-L-GBK"/>
              </a:rPr>
              <a:t>90%</a:t>
            </a:r>
          </a:p>
          <a:p>
            <a:pPr marL="228600" indent="-228600" defTabSz="228600">
              <a:lnSpc>
                <a:spcPct val="120000"/>
              </a:lnSpc>
              <a:buFont typeface="Arial" panose="020B0604020202020204" pitchFamily="34" charset="0"/>
              <a:buChar char="•"/>
              <a:defRPr sz="3400" spc="68">
                <a:solidFill>
                  <a:srgbClr val="373D41"/>
                </a:solidFill>
                <a:latin typeface="FZLanTingHei-L-GBK"/>
                <a:ea typeface="FZLanTingHei-L-GBK"/>
                <a:cs typeface="FZLanTingHei-L-GBK"/>
                <a:sym typeface="FZLanTingHei-L-GBK"/>
              </a:defRPr>
            </a:pPr>
            <a:r>
              <a:rPr lang="zh-CN" altLang="en-US" sz="1700" spc="34" dirty="0">
                <a:solidFill>
                  <a:prstClr val="white"/>
                </a:solidFill>
                <a:latin typeface="FZLanTingHei-L-GBK"/>
                <a:sym typeface="FZLanTingHei-L-GBK"/>
              </a:rPr>
              <a:t>注册中心数据存储的总体资源占用下降 </a:t>
            </a:r>
            <a:r>
              <a:rPr lang="en-US" altLang="zh-CN" sz="1700" spc="34" dirty="0">
                <a:solidFill>
                  <a:prstClr val="white"/>
                </a:solidFill>
                <a:latin typeface="FZLanTingHei-L-GBK"/>
                <a:sym typeface="FZLanTingHei-L-GBK"/>
              </a:rPr>
              <a:t>90%</a:t>
            </a:r>
          </a:p>
          <a:p>
            <a:pPr marL="228600" indent="-228600" defTabSz="228600">
              <a:lnSpc>
                <a:spcPct val="120000"/>
              </a:lnSpc>
              <a:buFont typeface="Arial" panose="020B0604020202020204" pitchFamily="34" charset="0"/>
              <a:buChar char="•"/>
              <a:defRPr sz="3400" spc="68">
                <a:solidFill>
                  <a:srgbClr val="373D41"/>
                </a:solidFill>
                <a:latin typeface="FZLanTingHei-L-GBK"/>
                <a:ea typeface="FZLanTingHei-L-GBK"/>
                <a:cs typeface="FZLanTingHei-L-GBK"/>
                <a:sym typeface="FZLanTingHei-L-GBK"/>
              </a:defRPr>
            </a:pPr>
            <a:r>
              <a:rPr lang="zh-CN" altLang="en-US" sz="1700" spc="34" dirty="0">
                <a:solidFill>
                  <a:prstClr val="white"/>
                </a:solidFill>
                <a:latin typeface="FZLanTingHei-L-GBK"/>
                <a:sym typeface="FZLanTingHei-L-GBK"/>
              </a:rPr>
              <a:t>消费端服务框架自身的常驻内存消耗下降达 </a:t>
            </a:r>
            <a:r>
              <a:rPr lang="en-US" altLang="zh-CN" sz="1700" spc="34" dirty="0">
                <a:solidFill>
                  <a:prstClr val="white"/>
                </a:solidFill>
                <a:latin typeface="FZLanTingHei-L-GBK"/>
                <a:sym typeface="FZLanTingHei-L-GBK"/>
              </a:rPr>
              <a:t>50%</a:t>
            </a:r>
            <a:endParaRPr lang="en-US" altLang="zh-CN" sz="1700" spc="34" dirty="0">
              <a:solidFill>
                <a:prstClr val="white"/>
              </a:solidFill>
              <a:latin typeface="Alibaba PuHuiTi 2.0 65 Medium" pitchFamily="18" charset="-122"/>
              <a:ea typeface="Alibaba PuHuiTi 2.0 65 Medium" pitchFamily="18" charset="-122"/>
              <a:cs typeface="Alibaba PuHuiTi 2.0 65 Medium" pitchFamily="18" charset="-122"/>
              <a:sym typeface="FZLanTingHei-L-GBK"/>
            </a:endParaRPr>
          </a:p>
        </p:txBody>
      </p:sp>
      <p:sp>
        <p:nvSpPr>
          <p:cNvPr id="57" name="Rectangle 48">
            <a:extLst>
              <a:ext uri="{FF2B5EF4-FFF2-40B4-BE49-F238E27FC236}">
                <a16:creationId xmlns:a16="http://schemas.microsoft.com/office/drawing/2014/main" id="{A3175337-6EEA-960F-37D8-5A69CD65F93B}"/>
              </a:ext>
            </a:extLst>
          </p:cNvPr>
          <p:cNvSpPr/>
          <p:nvPr/>
        </p:nvSpPr>
        <p:spPr>
          <a:xfrm>
            <a:off x="7271941" y="1867502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500" dirty="0">
                <a:solidFill>
                  <a:srgbClr val="FF6A00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存储容量</a:t>
            </a:r>
            <a:r>
              <a:rPr lang="en-US" altLang="zh-CN" sz="1500" dirty="0">
                <a:solidFill>
                  <a:srgbClr val="FF6A00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90%</a:t>
            </a:r>
            <a:endParaRPr lang="en-US" sz="1500" dirty="0">
              <a:solidFill>
                <a:srgbClr val="FF6A00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58" name="Rectangle 48">
            <a:extLst>
              <a:ext uri="{FF2B5EF4-FFF2-40B4-BE49-F238E27FC236}">
                <a16:creationId xmlns:a16="http://schemas.microsoft.com/office/drawing/2014/main" id="{BE897768-D9F5-65EB-7704-5405F517CE1B}"/>
              </a:ext>
            </a:extLst>
          </p:cNvPr>
          <p:cNvSpPr/>
          <p:nvPr/>
        </p:nvSpPr>
        <p:spPr>
          <a:xfrm>
            <a:off x="8945183" y="2457373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zh-CN" altLang="en-US" sz="1500" dirty="0">
                <a:solidFill>
                  <a:srgbClr val="FF6A00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传输量</a:t>
            </a:r>
            <a:r>
              <a:rPr lang="en-US" altLang="zh-CN" sz="1500" dirty="0">
                <a:solidFill>
                  <a:srgbClr val="FF6A00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90%</a:t>
            </a:r>
            <a:endParaRPr lang="en-US" sz="1500" dirty="0">
              <a:solidFill>
                <a:srgbClr val="FF6A00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59" name="Rectangle 48">
            <a:extLst>
              <a:ext uri="{FF2B5EF4-FFF2-40B4-BE49-F238E27FC236}">
                <a16:creationId xmlns:a16="http://schemas.microsoft.com/office/drawing/2014/main" id="{80BEE535-5291-ED50-0A40-C04DF622BA18}"/>
              </a:ext>
            </a:extLst>
          </p:cNvPr>
          <p:cNvSpPr/>
          <p:nvPr/>
        </p:nvSpPr>
        <p:spPr>
          <a:xfrm>
            <a:off x="2942389" y="4464904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zh-CN" altLang="en-US" sz="1500" dirty="0">
                <a:solidFill>
                  <a:srgbClr val="FF6A00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内存</a:t>
            </a:r>
            <a:r>
              <a:rPr lang="en-US" altLang="zh-CN" sz="1500" dirty="0">
                <a:solidFill>
                  <a:srgbClr val="FF6A00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50%</a:t>
            </a:r>
            <a:endParaRPr lang="en-US" sz="1500" dirty="0">
              <a:solidFill>
                <a:srgbClr val="FF6A00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60" name="Rectangle 48">
            <a:extLst>
              <a:ext uri="{FF2B5EF4-FFF2-40B4-BE49-F238E27FC236}">
                <a16:creationId xmlns:a16="http://schemas.microsoft.com/office/drawing/2014/main" id="{1E9C479B-39EA-1491-169C-44A104142F11}"/>
              </a:ext>
            </a:extLst>
          </p:cNvPr>
          <p:cNvSpPr/>
          <p:nvPr/>
        </p:nvSpPr>
        <p:spPr>
          <a:xfrm>
            <a:off x="1817074" y="2477611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zh-CN" altLang="en-US" sz="1500" dirty="0">
                <a:solidFill>
                  <a:srgbClr val="FF6A00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传输量</a:t>
            </a:r>
            <a:r>
              <a:rPr lang="en-US" altLang="zh-CN" sz="1500" dirty="0">
                <a:solidFill>
                  <a:srgbClr val="FF6A00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90%</a:t>
            </a:r>
            <a:endParaRPr lang="en-US" sz="1500" dirty="0">
              <a:solidFill>
                <a:srgbClr val="FF6A00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7" name="上箭头 6">
            <a:extLst>
              <a:ext uri="{FF2B5EF4-FFF2-40B4-BE49-F238E27FC236}">
                <a16:creationId xmlns:a16="http://schemas.microsoft.com/office/drawing/2014/main" id="{BAADEC1F-4723-2527-0BE2-F3097925E302}"/>
              </a:ext>
            </a:extLst>
          </p:cNvPr>
          <p:cNvSpPr/>
          <p:nvPr/>
        </p:nvSpPr>
        <p:spPr>
          <a:xfrm rot="10800000">
            <a:off x="8641906" y="1827407"/>
            <a:ext cx="279030" cy="38458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kumimoji="1" lang="zh-CN" altLang="en-US" sz="9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61" name="上箭头 60">
            <a:extLst>
              <a:ext uri="{FF2B5EF4-FFF2-40B4-BE49-F238E27FC236}">
                <a16:creationId xmlns:a16="http://schemas.microsoft.com/office/drawing/2014/main" id="{F893A08D-6C9B-AD25-B320-15A551F18058}"/>
              </a:ext>
            </a:extLst>
          </p:cNvPr>
          <p:cNvSpPr/>
          <p:nvPr/>
        </p:nvSpPr>
        <p:spPr>
          <a:xfrm rot="10800000">
            <a:off x="10235412" y="2421534"/>
            <a:ext cx="279030" cy="38458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kumimoji="1" lang="zh-CN" altLang="en-US" sz="9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62" name="上箭头 61">
            <a:extLst>
              <a:ext uri="{FF2B5EF4-FFF2-40B4-BE49-F238E27FC236}">
                <a16:creationId xmlns:a16="http://schemas.microsoft.com/office/drawing/2014/main" id="{734EA4F7-866F-6DB3-0BBE-154E87CE8A76}"/>
              </a:ext>
            </a:extLst>
          </p:cNvPr>
          <p:cNvSpPr/>
          <p:nvPr/>
        </p:nvSpPr>
        <p:spPr>
          <a:xfrm rot="10800000">
            <a:off x="1677559" y="2421534"/>
            <a:ext cx="279030" cy="38458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kumimoji="1" lang="zh-CN" altLang="en-US" sz="9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63" name="上箭头 62">
            <a:extLst>
              <a:ext uri="{FF2B5EF4-FFF2-40B4-BE49-F238E27FC236}">
                <a16:creationId xmlns:a16="http://schemas.microsoft.com/office/drawing/2014/main" id="{DD4D2737-A5B4-756C-3DC9-D9A30E3D7FAE}"/>
              </a:ext>
            </a:extLst>
          </p:cNvPr>
          <p:cNvSpPr/>
          <p:nvPr/>
        </p:nvSpPr>
        <p:spPr>
          <a:xfrm rot="10800000">
            <a:off x="2852522" y="4375985"/>
            <a:ext cx="279030" cy="38458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kumimoji="1" lang="zh-CN" altLang="en-US" sz="9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E6636BC20180234D78A0072836F0B3B062B9B207100DDB20A0D98F39B16C2BA34B43BC38C168AB0122592F0838465CEB921921FAF1D0ABC11BBFC26B7F4E1ADA24FB2EADD526949754C728F767A2439F9FD0E9157C626057A81A5197EE01DCA8DD06229F4E3</a:t>
            </a:r>
          </a:p>
        </p:txBody>
      </p:sp>
      <p:sp>
        <p:nvSpPr>
          <p:cNvPr id="5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E6636BC20180234D78A0072836F0B99012B9B2041CBB0BD0AED9843CB1E92B759B4BB3387161DB0A22092008384687EBAD09218A11D00BB11BBFC253752E1BD324F50EAD8127E48704882AE76E224046D963E4B175990FA048DEA195FADFAC88D9862B9F9E3</a:t>
            </a:r>
          </a:p>
        </p:txBody>
      </p:sp>
      <p:sp>
        <p:nvSpPr>
          <p:cNvPr id="6" name="文本框 3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E6636BC20180234D78A0072836F0BE8092B9B20C1995FBB0AAD98B33B1032B25BB4EBB387163FB0F22C92E08384670EB2809215AC1D0FBA11BBFC2437A1E1FD724F5F8AD632564B7B4FF2ED7684240538A9CE0BE76481F81688BF19F28E95C98DFE620900E3</a:t>
            </a:r>
          </a:p>
        </p:txBody>
      </p:sp>
      <p:sp>
        <p:nvSpPr>
          <p:cNvPr id="7" name="文本框 4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E6636BC20180234D78A0072836F0BC5042B9B2071914ABA0AFD98A36B1312BA09B46B338D169DB042219260838466CEBCA09217A11D0EBD11BBFC21D70AE1BD124F79CADC02084A7F49B2BF76E924D54EB27EF457D2D6E7658AE919C47F25C58DA8624926E3</a:t>
            </a:r>
          </a:p>
        </p:txBody>
      </p:sp>
      <p:sp>
        <p:nvSpPr>
          <p:cNvPr id="8" name="文本框 5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E6636BC20180234D78A0072836F0B1F0B2B9B20C194F3BB0ADD98331B1C62B51CB43B838C16E8B0E22C92408C8468EEBE509210AC1D04BD11BBFC228762E2FD824FCBAAD1124B6E784AF2DE761024E5537DCE27771BF55E7D8EF319F2F7D5C28DEE626942E3</a:t>
            </a:r>
          </a:p>
        </p:txBody>
      </p:sp>
      <p:sp>
        <p:nvSpPr>
          <p:cNvPr id="9" name="文本框 6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E6636BC20180234D78A0072836F0BEC032B9B20719E7ABD0A4D98930B1B12B712B41B8383169AB0722192908C8467AEB500921AA91D06BC11BBFC236721E20D524FF49AD4320F65744DB2EA767924C574BB3E271732605D208AA119547C05C28DCF62D9E0E3</a:t>
            </a:r>
          </a:p>
        </p:txBody>
      </p:sp>
      <p:sp>
        <p:nvSpPr>
          <p:cNvPr id="10" name="文本框 7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BBAAD9C20180234D78A0072836F0B3D0F2B9B20F17062BA0AED98A36B1592BA12B4DB63861636B0F22592308C84635EBDA09217A31D0EBC11BBFC2117CBE2DD124FE92AD4F2776A7040728C7604243DF3CC7E0757D97657F5887C19CEC514C28DAD62A9F4E3</a:t>
            </a:r>
          </a:p>
        </p:txBody>
      </p:sp>
      <p:sp>
        <p:nvSpPr>
          <p:cNvPr id="11" name="文本框 8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BBAAD96301B94B49125E2171A1A062D4C94DDB382D918ED1F8E93BB06143F2D129092979881007386133AB01D141FBACD8408281B5087F78A7F93BBEC330B2A8B641B8B65FB4B3F45A5D56C62FE5D9B873A12FF3BEB7B235512D2507674D74F1DA22C7F894C8CA2CE14516026FC0A97C0F2E945117541F0C89B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D319F2-6421-7DAA-5A84-DFC17BC0E2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90137B0-EE56-5240-2F94-B3E6258D5A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650" y="339587"/>
            <a:ext cx="1732943" cy="346588"/>
          </a:xfrm>
          <a:prstGeom prst="rect">
            <a:avLst/>
          </a:prstGeom>
        </p:spPr>
      </p:pic>
      <p:sp>
        <p:nvSpPr>
          <p:cNvPr id="15" name="Shape 130">
            <a:extLst>
              <a:ext uri="{FF2B5EF4-FFF2-40B4-BE49-F238E27FC236}">
                <a16:creationId xmlns:a16="http://schemas.microsoft.com/office/drawing/2014/main" id="{ACC2500E-F070-279A-348A-A4D6E5277416}"/>
              </a:ext>
            </a:extLst>
          </p:cNvPr>
          <p:cNvSpPr/>
          <p:nvPr/>
        </p:nvSpPr>
        <p:spPr>
          <a:xfrm>
            <a:off x="873980" y="2150725"/>
            <a:ext cx="981350" cy="1065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228600"/>
            <a:r>
              <a:rPr lang="en-US" altLang="zh-CN" sz="6000" b="0" spc="58" dirty="0">
                <a:solidFill>
                  <a:srgbClr val="FF6A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04</a:t>
            </a: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814B444C-068F-8184-5FBE-62B361AFA5DF}"/>
              </a:ext>
            </a:extLst>
          </p:cNvPr>
          <p:cNvSpPr/>
          <p:nvPr/>
        </p:nvSpPr>
        <p:spPr>
          <a:xfrm>
            <a:off x="921363" y="3289662"/>
            <a:ext cx="1867932" cy="49527"/>
          </a:xfrm>
          <a:prstGeom prst="rect">
            <a:avLst/>
          </a:prstGeom>
          <a:gradFill>
            <a:gsLst>
              <a:gs pos="0">
                <a:srgbClr val="FFB61A"/>
              </a:gs>
              <a:gs pos="100000">
                <a:srgbClr val="FF6A00"/>
              </a:gs>
            </a:gsLst>
            <a:lin ang="10800000"/>
          </a:gradFill>
          <a:ln w="3175">
            <a:miter lim="400000"/>
          </a:ln>
        </p:spPr>
        <p:txBody>
          <a:bodyPr lIns="0" tIns="0" rIns="0" bIns="0" anchor="ctr"/>
          <a:lstStyle/>
          <a:p>
            <a:pPr defTabSz="228600">
              <a:defRPr sz="3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20">
              <a:solidFill>
                <a:srgbClr val="FFFFFF"/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8" name="Analytics and Intelligence">
            <a:extLst>
              <a:ext uri="{FF2B5EF4-FFF2-40B4-BE49-F238E27FC236}">
                <a16:creationId xmlns:a16="http://schemas.microsoft.com/office/drawing/2014/main" id="{0DA9D2BB-95C7-D4A5-E13F-931069E02BE1}"/>
              </a:ext>
            </a:extLst>
          </p:cNvPr>
          <p:cNvSpPr txBox="1"/>
          <p:nvPr/>
        </p:nvSpPr>
        <p:spPr>
          <a:xfrm>
            <a:off x="873980" y="3542408"/>
            <a:ext cx="5222021" cy="67992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4763" tIns="24763" rIns="24763" bIns="24763" anchor="ctr">
            <a:spAutoFit/>
          </a:bodyPr>
          <a:lstStyle>
            <a:lvl1pPr algn="l">
              <a:lnSpc>
                <a:spcPct val="110000"/>
              </a:lnSpc>
              <a:defRPr sz="10200">
                <a:solidFill>
                  <a:srgbClr val="797979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 defTabSz="228600"/>
            <a:r>
              <a:rPr lang="zh-CN" altLang="en-US" sz="4000" b="1" dirty="0">
                <a:solidFill>
                  <a:prstClr val="white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+mn-lt"/>
              </a:rPr>
              <a:t>总结与展望</a:t>
            </a:r>
            <a:endParaRPr sz="4000" b="1" dirty="0">
              <a:solidFill>
                <a:prstClr val="white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6008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EFBCF8-300E-8A80-BE81-884DC5438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59" y="105248"/>
            <a:ext cx="11301362" cy="63590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+mj-ea"/>
              </a:rPr>
              <a:t>感谢观看</a:t>
            </a:r>
            <a:r>
              <a:rPr lang="en-US" altLang="zh-CN" dirty="0">
                <a:latin typeface="+mj-ea"/>
              </a:rPr>
              <a:t> </a:t>
            </a:r>
            <a:endParaRPr kumimoji="1" lang="zh-CN" altLang="en-US" dirty="0"/>
          </a:p>
        </p:txBody>
      </p:sp>
      <p:pic>
        <p:nvPicPr>
          <p:cNvPr id="8194" name="Picture 2" descr="page35image19726912">
            <a:extLst>
              <a:ext uri="{FF2B5EF4-FFF2-40B4-BE49-F238E27FC236}">
                <a16:creationId xmlns:a16="http://schemas.microsoft.com/office/drawing/2014/main" id="{23607D53-026A-E7D7-7CA8-4A5FFC640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58800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9993B99-09FC-7A00-6968-AE945012A761}"/>
              </a:ext>
            </a:extLst>
          </p:cNvPr>
          <p:cNvSpPr txBox="1"/>
          <p:nvPr/>
        </p:nvSpPr>
        <p:spPr>
          <a:xfrm>
            <a:off x="180733" y="872225"/>
            <a:ext cx="3494452" cy="1660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accent2"/>
                </a:solidFill>
              </a:rPr>
              <a:t>扫码加钉钉群：</a:t>
            </a:r>
            <a:endParaRPr kumimoji="1" lang="en-US" altLang="zh-CN" sz="2400" dirty="0">
              <a:solidFill>
                <a:schemeClr val="accent2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获取 </a:t>
            </a:r>
            <a:r>
              <a:rPr kumimoji="1" lang="en-US" altLang="zh-CN" dirty="0"/>
              <a:t>ppt </a:t>
            </a:r>
            <a:r>
              <a:rPr kumimoji="1" lang="zh-CN" altLang="en-US" dirty="0"/>
              <a:t>下载地址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成为 </a:t>
            </a:r>
            <a:r>
              <a:rPr kumimoji="1" lang="en-US" altLang="zh-CN" dirty="0"/>
              <a:t>Contributor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填问卷领奖品</a:t>
            </a:r>
            <a:endParaRPr kumimoji="1"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8439820-CA72-9910-C6B6-2C0AB9AF8F9D}"/>
              </a:ext>
            </a:extLst>
          </p:cNvPr>
          <p:cNvSpPr txBox="1"/>
          <p:nvPr/>
        </p:nvSpPr>
        <p:spPr>
          <a:xfrm>
            <a:off x="6615204" y="912983"/>
            <a:ext cx="4237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chemeClr val="accent2"/>
                </a:solidFill>
              </a:rPr>
              <a:t>每周五</a:t>
            </a:r>
            <a:r>
              <a:rPr kumimoji="1" lang="en-US" altLang="zh-CN" sz="2400" dirty="0">
                <a:solidFill>
                  <a:schemeClr val="accent2"/>
                </a:solidFill>
              </a:rPr>
              <a:t> Dubbo </a:t>
            </a:r>
            <a:r>
              <a:rPr kumimoji="1" lang="zh-CN" altLang="en-US" sz="2400" dirty="0">
                <a:solidFill>
                  <a:schemeClr val="accent2"/>
                </a:solidFill>
              </a:rPr>
              <a:t>微服务技术直播</a:t>
            </a:r>
            <a:endParaRPr kumimoji="1" lang="en-US" altLang="zh-CN" sz="2400" dirty="0">
              <a:solidFill>
                <a:schemeClr val="accent2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A38F51-70A6-F1E5-96B9-7ECC82B29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196" y="2898632"/>
            <a:ext cx="2779409" cy="343785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C6B3583-35E4-AEEF-91C5-A67FE5E7FE0D}"/>
              </a:ext>
            </a:extLst>
          </p:cNvPr>
          <p:cNvSpPr txBox="1"/>
          <p:nvPr/>
        </p:nvSpPr>
        <p:spPr>
          <a:xfrm>
            <a:off x="6615204" y="529868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微信公众号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Apache</a:t>
            </a:r>
            <a:r>
              <a:rPr kumimoji="1" lang="zh-CN" altLang="en-US" dirty="0"/>
              <a:t> </a:t>
            </a:r>
            <a:r>
              <a:rPr kumimoji="1" lang="en-US" altLang="zh-CN" dirty="0"/>
              <a:t>Dubbo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865933C-B5E3-7ABB-A197-98451F114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588" y="4688025"/>
            <a:ext cx="2064727" cy="206472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40907CA-DDBB-CDA1-F5E8-74AB04C3C893}"/>
              </a:ext>
            </a:extLst>
          </p:cNvPr>
          <p:cNvSpPr txBox="1"/>
          <p:nvPr/>
        </p:nvSpPr>
        <p:spPr>
          <a:xfrm>
            <a:off x="6615204" y="2431172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 </a:t>
            </a:r>
            <a:r>
              <a:rPr kumimoji="1" lang="zh-CN" altLang="en-US" dirty="0"/>
              <a:t>站直播</a:t>
            </a:r>
            <a:endParaRPr kumimoji="1" lang="en-US" altLang="zh-CN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142FF2A-D535-DE6A-E535-889B5B19C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6378" y="1369401"/>
            <a:ext cx="2200107" cy="31278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036D261-B72B-D952-852E-A57E1A515238}"/>
              </a:ext>
            </a:extLst>
          </p:cNvPr>
          <p:cNvSpPr txBox="1"/>
          <p:nvPr/>
        </p:nvSpPr>
        <p:spPr>
          <a:xfrm>
            <a:off x="0" y="4364859"/>
            <a:ext cx="1276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Dubbo</a:t>
            </a:r>
            <a:r>
              <a:rPr kumimoji="1" lang="zh-CN" altLang="en-US" dirty="0"/>
              <a:t>社区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钉钉群</a:t>
            </a:r>
            <a:endParaRPr kumimoji="1" lang="en-US" altLang="zh-CN" dirty="0"/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0956D0C2-291A-80DB-BEEC-484D058AB3CE}"/>
              </a:ext>
            </a:extLst>
          </p:cNvPr>
          <p:cNvCxnSpPr>
            <a:stCxn id="2" idx="2"/>
          </p:cNvCxnSpPr>
          <p:nvPr/>
        </p:nvCxnSpPr>
        <p:spPr>
          <a:xfrm>
            <a:off x="5786140" y="741150"/>
            <a:ext cx="0" cy="61168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2905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822" y="-12139"/>
            <a:ext cx="10300179" cy="6870139"/>
          </a:xfrm>
          <a:prstGeom prst="rect">
            <a:avLst/>
          </a:prstGeom>
        </p:spPr>
      </p:pic>
      <p:sp>
        <p:nvSpPr>
          <p:cNvPr id="7" name="矩形"/>
          <p:cNvSpPr/>
          <p:nvPr/>
        </p:nvSpPr>
        <p:spPr>
          <a:xfrm flipH="1">
            <a:off x="-1" y="-12139"/>
            <a:ext cx="2774407" cy="6870139"/>
          </a:xfrm>
          <a:prstGeom prst="rect">
            <a:avLst/>
          </a:prstGeom>
          <a:gradFill>
            <a:gsLst>
              <a:gs pos="0">
                <a:srgbClr val="FFB61A"/>
              </a:gs>
              <a:gs pos="100000">
                <a:srgbClr val="FF6A00"/>
              </a:gs>
            </a:gsLst>
            <a:lin ang="692526"/>
          </a:gradFill>
          <a:ln w="3175">
            <a:miter lim="400000"/>
          </a:ln>
        </p:spPr>
        <p:txBody>
          <a:bodyPr lIns="0" tIns="0" rIns="0" bIns="0" anchor="ctr"/>
          <a:lstStyle/>
          <a:p>
            <a:pPr defTabSz="228600">
              <a:defRPr sz="3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20">
              <a:solidFill>
                <a:srgbClr val="FFFFFF"/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8" name="矩形"/>
          <p:cNvSpPr/>
          <p:nvPr/>
        </p:nvSpPr>
        <p:spPr>
          <a:xfrm>
            <a:off x="1204299" y="1245293"/>
            <a:ext cx="4434483" cy="3910032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  <a:effectLst>
            <a:outerShdw blurRad="342900" dist="12700" dir="5400000" rotWithShape="0">
              <a:srgbClr val="000000">
                <a:alpha val="13200"/>
              </a:srgbClr>
            </a:outerShdw>
          </a:effectLst>
        </p:spPr>
        <p:txBody>
          <a:bodyPr lIns="0" tIns="0" rIns="0" bIns="0" anchor="ctr"/>
          <a:lstStyle/>
          <a:p>
            <a:pPr defTabSz="228600">
              <a:defRPr sz="3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20">
              <a:solidFill>
                <a:srgbClr val="FFFFFF"/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9" name="Analytics and Intelligence"/>
          <p:cNvSpPr txBox="1"/>
          <p:nvPr/>
        </p:nvSpPr>
        <p:spPr>
          <a:xfrm>
            <a:off x="1561442" y="1954767"/>
            <a:ext cx="3984191" cy="506673"/>
          </a:xfrm>
          <a:prstGeom prst="rect">
            <a:avLst/>
          </a:prstGeom>
          <a:ln w="3175">
            <a:miter lim="400000"/>
          </a:ln>
        </p:spPr>
        <p:txBody>
          <a:bodyPr lIns="24763" tIns="24763" rIns="24763" bIns="24763" anchor="ctr">
            <a:spAutoFit/>
          </a:bodyPr>
          <a:lstStyle>
            <a:lvl1pPr algn="l">
              <a:lnSpc>
                <a:spcPct val="110000"/>
              </a:lnSpc>
              <a:defRPr sz="10200">
                <a:solidFill>
                  <a:srgbClr val="797979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 defTabSz="228600"/>
            <a:r>
              <a:rPr lang="zh-TW" altLang="en-US" sz="2900" b="1" dirty="0">
                <a:solidFill>
                  <a:srgbClr val="181818">
                    <a:lumMod val="75000"/>
                    <a:lumOff val="25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目录</a:t>
            </a:r>
            <a:endParaRPr sz="2900" b="1" dirty="0">
              <a:solidFill>
                <a:srgbClr val="181818">
                  <a:lumMod val="75000"/>
                  <a:lumOff val="25000"/>
                </a:srgbClr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0" name="矩形"/>
          <p:cNvSpPr/>
          <p:nvPr/>
        </p:nvSpPr>
        <p:spPr>
          <a:xfrm>
            <a:off x="1561442" y="2690108"/>
            <a:ext cx="1867932" cy="49527"/>
          </a:xfrm>
          <a:prstGeom prst="rect">
            <a:avLst/>
          </a:prstGeom>
          <a:gradFill>
            <a:gsLst>
              <a:gs pos="0">
                <a:srgbClr val="FFB61A"/>
              </a:gs>
              <a:gs pos="100000">
                <a:srgbClr val="FF6A00"/>
              </a:gs>
            </a:gsLst>
            <a:lin ang="10800000"/>
          </a:gradFill>
          <a:ln w="3175">
            <a:miter lim="400000"/>
          </a:ln>
        </p:spPr>
        <p:txBody>
          <a:bodyPr lIns="0" tIns="0" rIns="0" bIns="0" anchor="ctr"/>
          <a:lstStyle/>
          <a:p>
            <a:pPr defTabSz="228600">
              <a:defRPr sz="3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20">
              <a:solidFill>
                <a:srgbClr val="FFFFFF"/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1" name="Shape 130"/>
          <p:cNvSpPr/>
          <p:nvPr/>
        </p:nvSpPr>
        <p:spPr>
          <a:xfrm>
            <a:off x="1561442" y="2892787"/>
            <a:ext cx="2519905" cy="1305870"/>
          </a:xfrm>
          <a:prstGeom prst="rect">
            <a:avLst/>
          </a:prstGeom>
          <a:ln w="12700">
            <a:miter lim="400000"/>
          </a:ln>
        </p:spPr>
        <p:txBody>
          <a:bodyPr wrap="square" lIns="25400" tIns="25400" rIns="25400" bIns="254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pPr marL="228600" indent="-228600" defTabSz="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0" spc="58" dirty="0">
                <a:solidFill>
                  <a:srgbClr val="181818">
                    <a:lumMod val="75000"/>
                    <a:lumOff val="25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Dubbo3 </a:t>
            </a:r>
            <a:r>
              <a:rPr lang="zh-CN" altLang="en-US" sz="1400" b="0" spc="58" dirty="0">
                <a:solidFill>
                  <a:srgbClr val="181818">
                    <a:lumMod val="75000"/>
                    <a:lumOff val="25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简介</a:t>
            </a:r>
            <a:endParaRPr lang="en-US" altLang="zh-CN" sz="1400" b="0" spc="58" dirty="0">
              <a:solidFill>
                <a:srgbClr val="181818">
                  <a:lumMod val="75000"/>
                  <a:lumOff val="25000"/>
                </a:srgbClr>
              </a:solidFill>
              <a:latin typeface="微软雅黑"/>
              <a:ea typeface="微软雅黑"/>
              <a:cs typeface="+mn-ea"/>
              <a:sym typeface="+mn-lt"/>
            </a:endParaRPr>
          </a:p>
          <a:p>
            <a:pPr marL="228600" indent="-228600" defTabSz="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400" b="0" spc="58" dirty="0">
                <a:solidFill>
                  <a:srgbClr val="181818">
                    <a:lumMod val="75000"/>
                    <a:lumOff val="25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应用级服务发现解决方案</a:t>
            </a:r>
            <a:endParaRPr lang="en-US" altLang="zh-CN" sz="1400" b="0" spc="58" dirty="0">
              <a:solidFill>
                <a:srgbClr val="181818">
                  <a:lumMod val="75000"/>
                  <a:lumOff val="25000"/>
                </a:srgbClr>
              </a:solidFill>
              <a:latin typeface="微软雅黑"/>
              <a:ea typeface="微软雅黑"/>
              <a:cs typeface="+mn-ea"/>
              <a:sym typeface="+mn-lt"/>
            </a:endParaRPr>
          </a:p>
          <a:p>
            <a:pPr marL="228600" indent="-228600" defTabSz="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0" spc="58" dirty="0">
                <a:solidFill>
                  <a:srgbClr val="181818">
                    <a:lumMod val="75000"/>
                    <a:lumOff val="25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饿了么升级</a:t>
            </a:r>
            <a:r>
              <a:rPr lang="en-US" altLang="zh-CN" sz="1400" b="0" spc="58" dirty="0">
                <a:solidFill>
                  <a:srgbClr val="181818">
                    <a:lumMod val="75000"/>
                    <a:lumOff val="25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Dubbo3</a:t>
            </a:r>
            <a:r>
              <a:rPr lang="zh-CN" altLang="en-US" sz="1400" b="0" spc="58" dirty="0">
                <a:solidFill>
                  <a:srgbClr val="181818">
                    <a:lumMod val="75000"/>
                    <a:lumOff val="25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总结</a:t>
            </a:r>
            <a:endParaRPr lang="en-US" altLang="zh-CN" sz="1400" b="0" spc="58" dirty="0">
              <a:solidFill>
                <a:srgbClr val="181818">
                  <a:lumMod val="75000"/>
                  <a:lumOff val="25000"/>
                </a:srgbClr>
              </a:solidFill>
              <a:latin typeface="微软雅黑"/>
              <a:ea typeface="微软雅黑"/>
              <a:cs typeface="+mn-ea"/>
              <a:sym typeface="+mn-lt"/>
            </a:endParaRPr>
          </a:p>
          <a:p>
            <a:pPr marL="228600" indent="-228600" defTabSz="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0" spc="58" dirty="0">
                <a:solidFill>
                  <a:srgbClr val="181818">
                    <a:lumMod val="75000"/>
                    <a:lumOff val="25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总结与展望</a:t>
            </a:r>
            <a:endParaRPr lang="en-US" altLang="zh-CN" sz="1400" b="0" spc="58" dirty="0">
              <a:solidFill>
                <a:srgbClr val="181818">
                  <a:lumMod val="75000"/>
                  <a:lumOff val="25000"/>
                </a:srgbClr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4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>
                <a:solidFill>
                  <a:srgbClr val="FFFFFF"/>
                </a:solidFill>
                <a:latin typeface="微软雅黑"/>
                <a:ea typeface="微软雅黑"/>
              </a:rPr>
              <a:t>BBAAD96301B94B49125E2171A1A062D4C94DDB382D918ED1F8E93BB06143F2D129092979881007386133AB01D141FBACD8408281B5087F78A7F93BBEC330B2A8B641B8B65FB4B3F45A5D56C62FE5D9B873A12FF3BEB7B235512D2507674D74F1DA22C7F894C8CA2CE14516026FC0A97C0F2E945117541F0C89B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588E200-38CD-B39E-8FBF-8ECEB6ED2CA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"/>
            <a:ext cx="12192000" cy="6857143"/>
          </a:xfrm>
          <a:prstGeom prst="rect">
            <a:avLst/>
          </a:prstGeom>
        </p:spPr>
      </p:pic>
      <p:sp>
        <p:nvSpPr>
          <p:cNvPr id="15" name="标题 3">
            <a:extLst>
              <a:ext uri="{FF2B5EF4-FFF2-40B4-BE49-F238E27FC236}">
                <a16:creationId xmlns:a16="http://schemas.microsoft.com/office/drawing/2014/main" id="{FEEF7C4A-219B-B6EC-29AA-47E9ED89C4AF}"/>
              </a:ext>
            </a:extLst>
          </p:cNvPr>
          <p:cNvSpPr txBox="1"/>
          <p:nvPr/>
        </p:nvSpPr>
        <p:spPr>
          <a:xfrm>
            <a:off x="504497" y="2956701"/>
            <a:ext cx="9299028" cy="944599"/>
          </a:xfrm>
          <a:prstGeom prst="rect">
            <a:avLst/>
          </a:prstGeom>
        </p:spPr>
        <p:txBody>
          <a:bodyPr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defTabSz="914400"/>
            <a:r>
              <a:rPr lang="zh-CN" altLang="en-US" sz="6000" dirty="0">
                <a:solidFill>
                  <a:prstClr val="white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目录</a:t>
            </a:r>
          </a:p>
        </p:txBody>
      </p:sp>
      <p:sp>
        <p:nvSpPr>
          <p:cNvPr id="16" name="Shape 130">
            <a:extLst>
              <a:ext uri="{FF2B5EF4-FFF2-40B4-BE49-F238E27FC236}">
                <a16:creationId xmlns:a16="http://schemas.microsoft.com/office/drawing/2014/main" id="{43B54BE1-05ED-8316-2143-22A8DAB559AF}"/>
              </a:ext>
            </a:extLst>
          </p:cNvPr>
          <p:cNvSpPr/>
          <p:nvPr/>
        </p:nvSpPr>
        <p:spPr>
          <a:xfrm>
            <a:off x="5105738" y="1140632"/>
            <a:ext cx="981350" cy="1065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228600"/>
            <a:r>
              <a:rPr lang="en-US" altLang="zh-CN" sz="6000" b="0" spc="58" dirty="0">
                <a:solidFill>
                  <a:srgbClr val="FF6A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01</a:t>
            </a:r>
          </a:p>
        </p:txBody>
      </p:sp>
      <p:sp>
        <p:nvSpPr>
          <p:cNvPr id="18" name="Shape 130">
            <a:extLst>
              <a:ext uri="{FF2B5EF4-FFF2-40B4-BE49-F238E27FC236}">
                <a16:creationId xmlns:a16="http://schemas.microsoft.com/office/drawing/2014/main" id="{AC3A9F44-C1E6-4A1C-F38A-67BA4C18B504}"/>
              </a:ext>
            </a:extLst>
          </p:cNvPr>
          <p:cNvSpPr/>
          <p:nvPr/>
        </p:nvSpPr>
        <p:spPr>
          <a:xfrm>
            <a:off x="6413750" y="1478673"/>
            <a:ext cx="1748492" cy="38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228600"/>
            <a:r>
              <a:rPr lang="en-US" altLang="zh-TW" sz="2000" spc="58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Dubbo3 </a:t>
            </a:r>
            <a:r>
              <a:rPr lang="zh-CN" altLang="en-US" sz="2000" spc="58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简介</a:t>
            </a:r>
            <a:endParaRPr lang="en-US" altLang="zh-CN" sz="2000" spc="58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21" name="Shape 130">
            <a:extLst>
              <a:ext uri="{FF2B5EF4-FFF2-40B4-BE49-F238E27FC236}">
                <a16:creationId xmlns:a16="http://schemas.microsoft.com/office/drawing/2014/main" id="{3926E6F4-9CA3-CB60-4194-2E82B07D880B}"/>
              </a:ext>
            </a:extLst>
          </p:cNvPr>
          <p:cNvSpPr/>
          <p:nvPr/>
        </p:nvSpPr>
        <p:spPr>
          <a:xfrm>
            <a:off x="5110305" y="2303881"/>
            <a:ext cx="972216" cy="1065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228600"/>
            <a:r>
              <a:rPr lang="en-US" altLang="zh-CN" sz="6000" b="0" spc="58" dirty="0">
                <a:solidFill>
                  <a:srgbClr val="FF6A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02</a:t>
            </a:r>
          </a:p>
        </p:txBody>
      </p:sp>
      <p:sp>
        <p:nvSpPr>
          <p:cNvPr id="23" name="Shape 130">
            <a:extLst>
              <a:ext uri="{FF2B5EF4-FFF2-40B4-BE49-F238E27FC236}">
                <a16:creationId xmlns:a16="http://schemas.microsoft.com/office/drawing/2014/main" id="{D056CBE0-5D64-FB95-F97C-09ACA4BF5E7B}"/>
              </a:ext>
            </a:extLst>
          </p:cNvPr>
          <p:cNvSpPr/>
          <p:nvPr/>
        </p:nvSpPr>
        <p:spPr>
          <a:xfrm>
            <a:off x="6413750" y="2641923"/>
            <a:ext cx="2954399" cy="38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228600"/>
            <a:r>
              <a:rPr lang="zh-CN" altLang="en-US" sz="2000" spc="58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应用级服务发现解决方案</a:t>
            </a:r>
            <a:endParaRPr lang="en-US" altLang="zh-CN" sz="2000" spc="58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26" name="Shape 130">
            <a:extLst>
              <a:ext uri="{FF2B5EF4-FFF2-40B4-BE49-F238E27FC236}">
                <a16:creationId xmlns:a16="http://schemas.microsoft.com/office/drawing/2014/main" id="{6B18B40F-95FA-29D9-4499-86575A5148AD}"/>
              </a:ext>
            </a:extLst>
          </p:cNvPr>
          <p:cNvSpPr/>
          <p:nvPr/>
        </p:nvSpPr>
        <p:spPr>
          <a:xfrm>
            <a:off x="5110305" y="3467131"/>
            <a:ext cx="972216" cy="1065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228600"/>
            <a:r>
              <a:rPr lang="en-US" altLang="zh-CN" sz="6000" b="0" spc="58" dirty="0">
                <a:solidFill>
                  <a:srgbClr val="FF6A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03</a:t>
            </a:r>
          </a:p>
        </p:txBody>
      </p:sp>
      <p:sp>
        <p:nvSpPr>
          <p:cNvPr id="28" name="Shape 130">
            <a:extLst>
              <a:ext uri="{FF2B5EF4-FFF2-40B4-BE49-F238E27FC236}">
                <a16:creationId xmlns:a16="http://schemas.microsoft.com/office/drawing/2014/main" id="{22BDFFE0-848D-E472-BA25-C5EC7DF7CA5E}"/>
              </a:ext>
            </a:extLst>
          </p:cNvPr>
          <p:cNvSpPr/>
          <p:nvPr/>
        </p:nvSpPr>
        <p:spPr>
          <a:xfrm>
            <a:off x="6413750" y="3805172"/>
            <a:ext cx="2983702" cy="38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228600"/>
            <a:r>
              <a:rPr lang="zh-CN" altLang="en-US" sz="2000" spc="58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饿了么升级</a:t>
            </a:r>
            <a:r>
              <a:rPr lang="en" altLang="zh-CN" sz="2000" spc="58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Dubbo3</a:t>
            </a:r>
            <a:r>
              <a:rPr lang="zh-CN" altLang="en-US" sz="2000" spc="58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总结</a:t>
            </a:r>
            <a:endParaRPr lang="en-US" altLang="zh-CN" sz="2000" spc="58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31" name="Shape 130">
            <a:extLst>
              <a:ext uri="{FF2B5EF4-FFF2-40B4-BE49-F238E27FC236}">
                <a16:creationId xmlns:a16="http://schemas.microsoft.com/office/drawing/2014/main" id="{56DBB280-B776-0151-0B66-5B85B7629402}"/>
              </a:ext>
            </a:extLst>
          </p:cNvPr>
          <p:cNvSpPr/>
          <p:nvPr/>
        </p:nvSpPr>
        <p:spPr>
          <a:xfrm>
            <a:off x="5110305" y="4630380"/>
            <a:ext cx="972216" cy="1065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228600"/>
            <a:r>
              <a:rPr lang="en-US" altLang="zh-CN" sz="6000" b="0" spc="58" dirty="0">
                <a:solidFill>
                  <a:srgbClr val="FF6A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04</a:t>
            </a:r>
          </a:p>
        </p:txBody>
      </p:sp>
      <p:sp>
        <p:nvSpPr>
          <p:cNvPr id="33" name="Shape 130">
            <a:extLst>
              <a:ext uri="{FF2B5EF4-FFF2-40B4-BE49-F238E27FC236}">
                <a16:creationId xmlns:a16="http://schemas.microsoft.com/office/drawing/2014/main" id="{6EFD8BC7-C04E-E1E9-84E4-CEB43B8A04A0}"/>
              </a:ext>
            </a:extLst>
          </p:cNvPr>
          <p:cNvSpPr/>
          <p:nvPr/>
        </p:nvSpPr>
        <p:spPr>
          <a:xfrm>
            <a:off x="6413750" y="4968422"/>
            <a:ext cx="1370888" cy="38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228600"/>
            <a:r>
              <a:rPr lang="zh-CN" altLang="en-US" sz="2000" spc="58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总结与展望</a:t>
            </a:r>
            <a:endParaRPr lang="en-US" altLang="zh-CN" sz="2000" spc="58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050DE12E-D5BE-44D6-F05A-7462231E6A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650" y="339587"/>
            <a:ext cx="1732943" cy="3465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E6636BC20180234D78A0072836F0B3B062B9B207100DDB20A0D98F39B16C2BA34B43BC38C168AB0122592F0838465CEB921921FAF1D0ABC11BBFC26B7F4E1ADA24FB2EADD526949754C728F767A2439F9FD0E9157C626057A81A5197EE01DCA8DD06229F4E3</a:t>
            </a:r>
          </a:p>
        </p:txBody>
      </p:sp>
      <p:sp>
        <p:nvSpPr>
          <p:cNvPr id="5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E6636BC20180234D78A0072836F0B99012B9B2041CBB0BD0AED9843CB1E92B759B4BB3387161DB0A22092008384687EBAD09218A11D00BB11BBFC253752E1BD324F50EAD8127E48704882AE76E224046D963E4B175990FA048DEA195FADFAC88D9862B9F9E3</a:t>
            </a:r>
          </a:p>
        </p:txBody>
      </p:sp>
      <p:sp>
        <p:nvSpPr>
          <p:cNvPr id="6" name="文本框 3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E6636BC20180234D78A0072836F0BE8092B9B20C1995FBB0AAD98B33B1032B25BB4EBB387163FB0F22C92E08384670EB2809215AC1D0FBA11BBFC2437A1E1FD724F5F8AD632564B7B4FF2ED7684240538A9CE0BE76481F81688BF19F28E95C98DFE620900E3</a:t>
            </a:r>
          </a:p>
        </p:txBody>
      </p:sp>
      <p:sp>
        <p:nvSpPr>
          <p:cNvPr id="7" name="文本框 4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E6636BC20180234D78A0072836F0BC5042B9B2071914ABA0AFD98A36B1312BA09B46B338D169DB042219260838466CEBCA09217A11D0EBD11BBFC21D70AE1BD124F79CADC02084A7F49B2BF76E924D54EB27EF457D2D6E7658AE919C47F25C58DA8624926E3</a:t>
            </a:r>
          </a:p>
        </p:txBody>
      </p:sp>
      <p:sp>
        <p:nvSpPr>
          <p:cNvPr id="8" name="文本框 5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E6636BC20180234D78A0072836F0B1F0B2B9B20C194F3BB0ADD98331B1C62B51CB43B838C16E8B0E22C92408C8468EEBE509210AC1D04BD11BBFC228762E2FD824FCBAAD1124B6E784AF2DE761024E5537DCE27771BF55E7D8EF319F2F7D5C28DEE626942E3</a:t>
            </a:r>
          </a:p>
        </p:txBody>
      </p:sp>
      <p:sp>
        <p:nvSpPr>
          <p:cNvPr id="9" name="文本框 6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E6636BC20180234D78A0072836F0BEC032B9B20719E7ABD0A4D98930B1B12B712B41B8383169AB0722192908C8467AEB500921AA91D06BC11BBFC236721E20D524FF49AD4320F65744DB2EA767924C574BB3E271732605D208AA119547C05C28DCF62D9E0E3</a:t>
            </a:r>
          </a:p>
        </p:txBody>
      </p:sp>
      <p:sp>
        <p:nvSpPr>
          <p:cNvPr id="10" name="文本框 7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BBAAD9C20180234D78A0072836F0B3D0F2B9B20F17062BA0AED98A36B1592BA12B4DB63861636B0F22592308C84635EBDA09217A31D0EBC11BBFC2117CBE2DD124FE92AD4F2776A7040728C7604243DF3CC7E0757D97657F5887C19CEC514C28DAD62A9F4E3</a:t>
            </a:r>
          </a:p>
        </p:txBody>
      </p:sp>
      <p:sp>
        <p:nvSpPr>
          <p:cNvPr id="11" name="文本框 8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BBAAD96301B94B49125E2171A1A062D4C94DDB382D918ED1F8E93BB06143F2D129092979881007386133AB01D141FBACD8408281B5087F78A7F93BBEC330B2A8B641B8B65FB4B3F45A5D56C62FE5D9B873A12FF3BEB7B235512D2507674D74F1DA22C7F894C8CA2CE14516026FC0A97C0F2E945117541F0C89B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D319F2-6421-7DAA-5A84-DFC17BC0E2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90137B0-EE56-5240-2F94-B3E6258D5A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650" y="339587"/>
            <a:ext cx="1732943" cy="346588"/>
          </a:xfrm>
          <a:prstGeom prst="rect">
            <a:avLst/>
          </a:prstGeom>
        </p:spPr>
      </p:pic>
      <p:sp>
        <p:nvSpPr>
          <p:cNvPr id="15" name="Shape 130">
            <a:extLst>
              <a:ext uri="{FF2B5EF4-FFF2-40B4-BE49-F238E27FC236}">
                <a16:creationId xmlns:a16="http://schemas.microsoft.com/office/drawing/2014/main" id="{ACC2500E-F070-279A-348A-A4D6E5277416}"/>
              </a:ext>
            </a:extLst>
          </p:cNvPr>
          <p:cNvSpPr/>
          <p:nvPr/>
        </p:nvSpPr>
        <p:spPr>
          <a:xfrm>
            <a:off x="873980" y="2150725"/>
            <a:ext cx="981350" cy="1065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228600"/>
            <a:r>
              <a:rPr lang="en-US" altLang="zh-CN" sz="6000" b="0" spc="58" dirty="0">
                <a:solidFill>
                  <a:srgbClr val="FF6A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01</a:t>
            </a: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814B444C-068F-8184-5FBE-62B361AFA5DF}"/>
              </a:ext>
            </a:extLst>
          </p:cNvPr>
          <p:cNvSpPr/>
          <p:nvPr/>
        </p:nvSpPr>
        <p:spPr>
          <a:xfrm>
            <a:off x="921363" y="3289662"/>
            <a:ext cx="1867932" cy="49527"/>
          </a:xfrm>
          <a:prstGeom prst="rect">
            <a:avLst/>
          </a:prstGeom>
          <a:gradFill>
            <a:gsLst>
              <a:gs pos="0">
                <a:srgbClr val="FFB61A"/>
              </a:gs>
              <a:gs pos="100000">
                <a:srgbClr val="FF6A00"/>
              </a:gs>
            </a:gsLst>
            <a:lin ang="10800000"/>
          </a:gradFill>
          <a:ln w="3175">
            <a:miter lim="400000"/>
          </a:ln>
        </p:spPr>
        <p:txBody>
          <a:bodyPr lIns="0" tIns="0" rIns="0" bIns="0" anchor="ctr"/>
          <a:lstStyle/>
          <a:p>
            <a:pPr defTabSz="228600">
              <a:defRPr sz="3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20">
              <a:solidFill>
                <a:srgbClr val="FFFFFF"/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7" name="Analytics and Intelligence">
            <a:extLst>
              <a:ext uri="{FF2B5EF4-FFF2-40B4-BE49-F238E27FC236}">
                <a16:creationId xmlns:a16="http://schemas.microsoft.com/office/drawing/2014/main" id="{701BA5DA-E1C3-94CD-2700-D7953AA6962B}"/>
              </a:ext>
            </a:extLst>
          </p:cNvPr>
          <p:cNvSpPr txBox="1"/>
          <p:nvPr/>
        </p:nvSpPr>
        <p:spPr>
          <a:xfrm>
            <a:off x="873980" y="3542408"/>
            <a:ext cx="3984191" cy="67992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4763" tIns="24763" rIns="24763" bIns="24763" anchor="ctr">
            <a:spAutoFit/>
          </a:bodyPr>
          <a:lstStyle>
            <a:lvl1pPr algn="l">
              <a:lnSpc>
                <a:spcPct val="110000"/>
              </a:lnSpc>
              <a:defRPr sz="10200">
                <a:solidFill>
                  <a:srgbClr val="797979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 defTabSz="228600"/>
            <a:r>
              <a:rPr lang="en" altLang="zh-CN" sz="4000" b="1" dirty="0">
                <a:solidFill>
                  <a:prstClr val="white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+mn-lt"/>
              </a:rPr>
              <a:t>Dubbo3 </a:t>
            </a:r>
            <a:r>
              <a:rPr lang="zh-CN" altLang="en-US" sz="4000" b="1" dirty="0">
                <a:solidFill>
                  <a:prstClr val="white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+mn-lt"/>
              </a:rPr>
              <a:t>简介</a:t>
            </a:r>
            <a:endParaRPr sz="4000" b="1" dirty="0">
              <a:solidFill>
                <a:prstClr val="white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28840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89"/>
          <p:cNvSpPr txBox="1"/>
          <p:nvPr/>
        </p:nvSpPr>
        <p:spPr>
          <a:xfrm>
            <a:off x="920979" y="2973938"/>
            <a:ext cx="4853867" cy="281231"/>
          </a:xfrm>
          <a:prstGeom prst="rect">
            <a:avLst/>
          </a:prstGeom>
          <a:noFill/>
        </p:spPr>
        <p:txBody>
          <a:bodyPr wrap="square" lIns="45720" tIns="22860" rIns="45720" bIns="22860" rtlCol="0">
            <a:spAutoFit/>
          </a:bodyPr>
          <a:lstStyle/>
          <a:p>
            <a:pPr defTabSz="228600">
              <a:lnSpc>
                <a:spcPts val="2020"/>
              </a:lnSpc>
            </a:pPr>
            <a:r>
              <a:rPr lang="zh-CN" altLang="en-US" sz="14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阿里经济体面向内部业务、商业化、开源的下一代标准框架。</a:t>
            </a:r>
            <a:endParaRPr lang="en-US" sz="1400" dirty="0">
              <a:solidFill>
                <a:prstClr val="white"/>
              </a:solidFill>
              <a:latin typeface="Alibaba PuHuiTi 2.0 65 Medium" pitchFamily="18" charset="-122"/>
              <a:ea typeface="Alibaba PuHuiTi 2.0 65 Medium" pitchFamily="18" charset="-122"/>
              <a:cs typeface="Alibaba PuHuiTi 2.0 65 Medium" pitchFamily="18" charset="-122"/>
            </a:endParaRPr>
          </a:p>
        </p:txBody>
      </p:sp>
      <p:sp>
        <p:nvSpPr>
          <p:cNvPr id="21" name="Rectangle 90"/>
          <p:cNvSpPr/>
          <p:nvPr/>
        </p:nvSpPr>
        <p:spPr>
          <a:xfrm>
            <a:off x="915262" y="2704067"/>
            <a:ext cx="2865684" cy="292388"/>
          </a:xfrm>
          <a:prstGeom prst="rect">
            <a:avLst/>
          </a:prstGeom>
        </p:spPr>
        <p:txBody>
          <a:bodyPr wrap="square" lIns="45720" tIns="22860" rIns="45720" bIns="22860">
            <a:spAutoFit/>
          </a:bodyPr>
          <a:lstStyle/>
          <a:p>
            <a:pPr defTabSz="228600"/>
            <a:r>
              <a:rPr lang="en-US" altLang="zh-CN" sz="1600" b="1" dirty="0">
                <a:solidFill>
                  <a:srgbClr val="FF6A00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Dubbo2</a:t>
            </a:r>
            <a:r>
              <a:rPr lang="zh-CN" altLang="en-US" sz="1600" b="1" dirty="0">
                <a:solidFill>
                  <a:srgbClr val="FF6A00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与 </a:t>
            </a:r>
            <a:r>
              <a:rPr lang="en-US" altLang="zh-CN" sz="1600" b="1" dirty="0">
                <a:solidFill>
                  <a:srgbClr val="FF6A00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HSF2 </a:t>
            </a:r>
            <a:r>
              <a:rPr lang="zh-CN" altLang="en-US" sz="1600" b="1" dirty="0">
                <a:solidFill>
                  <a:srgbClr val="FF6A00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融合而来</a:t>
            </a:r>
            <a:endParaRPr lang="en-US" sz="1600" b="1" dirty="0">
              <a:solidFill>
                <a:srgbClr val="FF6A00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sp>
        <p:nvSpPr>
          <p:cNvPr id="23" name="TextBox 89"/>
          <p:cNvSpPr txBox="1"/>
          <p:nvPr/>
        </p:nvSpPr>
        <p:spPr>
          <a:xfrm>
            <a:off x="920979" y="4146987"/>
            <a:ext cx="4853867" cy="537711"/>
          </a:xfrm>
          <a:prstGeom prst="rect">
            <a:avLst/>
          </a:prstGeom>
          <a:noFill/>
        </p:spPr>
        <p:txBody>
          <a:bodyPr wrap="square" lIns="45720" tIns="22860" rIns="45720" bIns="22860" rtlCol="0">
            <a:spAutoFit/>
          </a:bodyPr>
          <a:lstStyle/>
          <a:p>
            <a:pPr defTabSz="228600">
              <a:lnSpc>
                <a:spcPts val="2020"/>
              </a:lnSpc>
            </a:pPr>
            <a:r>
              <a:rPr lang="zh-CN" altLang="en-US" sz="140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全面兼容开源 </a:t>
            </a:r>
            <a:r>
              <a:rPr lang="en-US" altLang="zh-CN" sz="14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Dubbo</a:t>
            </a:r>
            <a:r>
              <a:rPr lang="zh-CN" altLang="en-US" sz="140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2</a:t>
            </a:r>
            <a:r>
              <a:rPr lang="zh-CN" altLang="zh-CN" sz="140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，</a:t>
            </a:r>
            <a:r>
              <a:rPr lang="zh-CN" altLang="en-US" sz="140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默认行为保持一致</a:t>
            </a:r>
            <a:r>
              <a:rPr lang="zh-CN" altLang="zh-CN" sz="140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，</a:t>
            </a:r>
            <a:r>
              <a:rPr lang="zh-CN" altLang="en-US" sz="140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业务完全无感升级。</a:t>
            </a:r>
            <a:endParaRPr lang="en-US" sz="1400" dirty="0">
              <a:solidFill>
                <a:prstClr val="white"/>
              </a:solidFill>
              <a:latin typeface="Alibaba PuHuiTi 2.0 65 Medium" pitchFamily="18" charset="-122"/>
              <a:ea typeface="Alibaba PuHuiTi 2.0 65 Medium" pitchFamily="18" charset="-122"/>
              <a:cs typeface="Alibaba PuHuiTi 2.0 65 Medium" pitchFamily="18" charset="-122"/>
            </a:endParaRPr>
          </a:p>
        </p:txBody>
      </p:sp>
      <p:sp>
        <p:nvSpPr>
          <p:cNvPr id="24" name="Rectangle 90"/>
          <p:cNvSpPr/>
          <p:nvPr/>
        </p:nvSpPr>
        <p:spPr>
          <a:xfrm>
            <a:off x="915262" y="3877116"/>
            <a:ext cx="3119684" cy="292388"/>
          </a:xfrm>
          <a:prstGeom prst="rect">
            <a:avLst/>
          </a:prstGeom>
        </p:spPr>
        <p:txBody>
          <a:bodyPr wrap="square" lIns="45720" tIns="22860" rIns="45720" bIns="22860">
            <a:spAutoFit/>
          </a:bodyPr>
          <a:lstStyle/>
          <a:p>
            <a:pPr defTabSz="228600"/>
            <a:r>
              <a:rPr lang="zh-CN" altLang="en-US" sz="1600" b="1">
                <a:solidFill>
                  <a:srgbClr val="FF6A00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功能集 </a:t>
            </a:r>
            <a:r>
              <a:rPr lang="en-US" altLang="zh-CN" sz="1600" b="1" dirty="0">
                <a:solidFill>
                  <a:srgbClr val="FF6A00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&amp;</a:t>
            </a:r>
            <a:r>
              <a:rPr lang="zh-CN" altLang="en-US" sz="1600" b="1">
                <a:solidFill>
                  <a:srgbClr val="FF6A00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</a:t>
            </a:r>
            <a:r>
              <a:rPr lang="en-US" altLang="zh-CN" sz="1600" b="1" dirty="0">
                <a:solidFill>
                  <a:srgbClr val="FF6A00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API </a:t>
            </a:r>
            <a:r>
              <a:rPr lang="zh-CN" altLang="en-US" sz="1600" b="1">
                <a:solidFill>
                  <a:srgbClr val="FF6A00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完全兼容</a:t>
            </a:r>
            <a:endParaRPr lang="en-US" sz="1600" b="1" dirty="0">
              <a:solidFill>
                <a:srgbClr val="FF6A00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sp>
        <p:nvSpPr>
          <p:cNvPr id="26" name="TextBox 89"/>
          <p:cNvSpPr txBox="1"/>
          <p:nvPr/>
        </p:nvSpPr>
        <p:spPr>
          <a:xfrm>
            <a:off x="6736308" y="3771077"/>
            <a:ext cx="4700201" cy="537711"/>
          </a:xfrm>
          <a:prstGeom prst="rect">
            <a:avLst/>
          </a:prstGeom>
          <a:noFill/>
        </p:spPr>
        <p:txBody>
          <a:bodyPr wrap="square" lIns="45720" tIns="22860" rIns="45720" bIns="22860" rtlCol="0">
            <a:spAutoFit/>
          </a:bodyPr>
          <a:lstStyle/>
          <a:p>
            <a:pPr defTabSz="228600">
              <a:lnSpc>
                <a:spcPts val="2020"/>
              </a:lnSpc>
            </a:pPr>
            <a:r>
              <a:rPr lang="zh-CN" altLang="en-US" sz="14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基于 </a:t>
            </a:r>
            <a:r>
              <a:rPr lang="en-US" altLang="zh-CN" sz="14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HTTP/2</a:t>
            </a:r>
            <a:r>
              <a:rPr lang="zh-CN" altLang="en-US" sz="14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 的 </a:t>
            </a:r>
            <a:r>
              <a:rPr lang="en-US" altLang="zh-CN" sz="14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Triple</a:t>
            </a:r>
            <a:r>
              <a:rPr lang="zh-CN" altLang="en-US" sz="14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 协议，兼容 </a:t>
            </a:r>
            <a:r>
              <a:rPr lang="en-US" altLang="zh-CN" sz="1400" dirty="0" err="1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gRPC</a:t>
            </a:r>
            <a:r>
              <a:rPr lang="zh-CN" altLang="zh-CN" sz="14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；</a:t>
            </a:r>
            <a:r>
              <a:rPr lang="zh-CN" altLang="en-US" sz="14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网关穿透性强、多语言友好、支持 </a:t>
            </a:r>
            <a:r>
              <a:rPr lang="en-US" altLang="zh-CN" sz="14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Reactive</a:t>
            </a:r>
            <a:r>
              <a:rPr lang="zh-CN" altLang="en-US" sz="14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Stream</a:t>
            </a:r>
            <a:endParaRPr lang="en-US" sz="1400" dirty="0">
              <a:solidFill>
                <a:prstClr val="white"/>
              </a:solidFill>
              <a:latin typeface="Alibaba PuHuiTi 2.0 65 Medium" pitchFamily="18" charset="-122"/>
              <a:ea typeface="Alibaba PuHuiTi 2.0 65 Medium" pitchFamily="18" charset="-122"/>
              <a:cs typeface="Alibaba PuHuiTi 2.0 65 Medium" pitchFamily="18" charset="-122"/>
            </a:endParaRPr>
          </a:p>
        </p:txBody>
      </p:sp>
      <p:sp>
        <p:nvSpPr>
          <p:cNvPr id="27" name="Rectangle 90"/>
          <p:cNvSpPr/>
          <p:nvPr/>
        </p:nvSpPr>
        <p:spPr>
          <a:xfrm>
            <a:off x="6747742" y="3478689"/>
            <a:ext cx="2835423" cy="292388"/>
          </a:xfrm>
          <a:prstGeom prst="rect">
            <a:avLst/>
          </a:prstGeom>
        </p:spPr>
        <p:txBody>
          <a:bodyPr wrap="square" lIns="45720" tIns="22860" rIns="45720" bIns="22860">
            <a:spAutoFit/>
          </a:bodyPr>
          <a:lstStyle/>
          <a:p>
            <a:pPr defTabSz="228600"/>
            <a:r>
              <a:rPr lang="zh-CN" altLang="en-US" sz="1600" b="1" dirty="0">
                <a:solidFill>
                  <a:srgbClr val="FF6A00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下一代 </a:t>
            </a:r>
            <a:r>
              <a:rPr lang="en-US" altLang="zh-CN" sz="1600" b="1" dirty="0">
                <a:solidFill>
                  <a:srgbClr val="FF6A00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RPC</a:t>
            </a:r>
            <a:r>
              <a:rPr lang="zh-CN" altLang="en-US" sz="1600" b="1" dirty="0">
                <a:solidFill>
                  <a:srgbClr val="FF6A00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 协议</a:t>
            </a:r>
            <a:endParaRPr lang="en-US" sz="1600" b="1" dirty="0">
              <a:solidFill>
                <a:srgbClr val="FF6A00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sp>
        <p:nvSpPr>
          <p:cNvPr id="16" name="TextBox 89"/>
          <p:cNvSpPr txBox="1"/>
          <p:nvPr/>
        </p:nvSpPr>
        <p:spPr>
          <a:xfrm>
            <a:off x="6713440" y="2650289"/>
            <a:ext cx="4700201" cy="537711"/>
          </a:xfrm>
          <a:prstGeom prst="rect">
            <a:avLst/>
          </a:prstGeom>
          <a:noFill/>
        </p:spPr>
        <p:txBody>
          <a:bodyPr wrap="square" lIns="45720" tIns="22860" rIns="45720" bIns="22860" rtlCol="0">
            <a:spAutoFit/>
          </a:bodyPr>
          <a:lstStyle/>
          <a:p>
            <a:pPr defTabSz="228600">
              <a:lnSpc>
                <a:spcPts val="2020"/>
              </a:lnSpc>
            </a:pPr>
            <a:r>
              <a:rPr lang="zh-CN" altLang="en-US" sz="14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应用粒度服务发现，面向云原生设计，适配基础设施与异构系统；性能与集群伸缩性大幅提升</a:t>
            </a:r>
            <a:endParaRPr lang="en-US" sz="1400" dirty="0">
              <a:solidFill>
                <a:prstClr val="white"/>
              </a:solidFill>
              <a:latin typeface="Alibaba PuHuiTi 2.0 65 Medium" pitchFamily="18" charset="-122"/>
              <a:ea typeface="Alibaba PuHuiTi 2.0 65 Medium" pitchFamily="18" charset="-122"/>
              <a:cs typeface="Alibaba PuHuiTi 2.0 65 Medium" pitchFamily="18" charset="-122"/>
            </a:endParaRPr>
          </a:p>
        </p:txBody>
      </p:sp>
      <p:sp>
        <p:nvSpPr>
          <p:cNvPr id="17" name="Rectangle 90"/>
          <p:cNvSpPr/>
          <p:nvPr/>
        </p:nvSpPr>
        <p:spPr>
          <a:xfrm>
            <a:off x="6724874" y="2357901"/>
            <a:ext cx="2835423" cy="292388"/>
          </a:xfrm>
          <a:prstGeom prst="rect">
            <a:avLst/>
          </a:prstGeom>
        </p:spPr>
        <p:txBody>
          <a:bodyPr wrap="square" lIns="45720" tIns="22860" rIns="45720" bIns="22860">
            <a:spAutoFit/>
          </a:bodyPr>
          <a:lstStyle/>
          <a:p>
            <a:pPr defTabSz="228600"/>
            <a:r>
              <a:rPr lang="zh-CN" altLang="en-US" sz="1600" b="1">
                <a:solidFill>
                  <a:srgbClr val="FF6A00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全新服务发现模型</a:t>
            </a:r>
            <a:endParaRPr lang="en-US" sz="1600" b="1" dirty="0">
              <a:solidFill>
                <a:srgbClr val="FF6A00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sp>
        <p:nvSpPr>
          <p:cNvPr id="28" name="Shape 2537"/>
          <p:cNvSpPr/>
          <p:nvPr/>
        </p:nvSpPr>
        <p:spPr>
          <a:xfrm>
            <a:off x="6419125" y="2360556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3745"/>
                </a:moveTo>
                <a:lnTo>
                  <a:pt x="3600" y="13745"/>
                </a:lnTo>
                <a:cubicBezTo>
                  <a:pt x="3269" y="13745"/>
                  <a:pt x="3000" y="13966"/>
                  <a:pt x="3000" y="14236"/>
                </a:cubicBezTo>
                <a:cubicBezTo>
                  <a:pt x="3000" y="14508"/>
                  <a:pt x="3269" y="14727"/>
                  <a:pt x="3600" y="14727"/>
                </a:cubicBezTo>
                <a:lnTo>
                  <a:pt x="14400" y="14727"/>
                </a:lnTo>
                <a:cubicBezTo>
                  <a:pt x="14731" y="14727"/>
                  <a:pt x="15000" y="14508"/>
                  <a:pt x="15000" y="14236"/>
                </a:cubicBezTo>
                <a:cubicBezTo>
                  <a:pt x="15000" y="13966"/>
                  <a:pt x="14731" y="13745"/>
                  <a:pt x="14400" y="13745"/>
                </a:cubicBezTo>
                <a:moveTo>
                  <a:pt x="3000" y="11291"/>
                </a:moveTo>
                <a:cubicBezTo>
                  <a:pt x="3000" y="11562"/>
                  <a:pt x="3269" y="11782"/>
                  <a:pt x="3600" y="11782"/>
                </a:cubicBezTo>
                <a:lnTo>
                  <a:pt x="18000" y="11782"/>
                </a:lnTo>
                <a:cubicBezTo>
                  <a:pt x="18331" y="11782"/>
                  <a:pt x="18600" y="11562"/>
                  <a:pt x="18600" y="11291"/>
                </a:cubicBezTo>
                <a:cubicBezTo>
                  <a:pt x="18600" y="11020"/>
                  <a:pt x="18331" y="10800"/>
                  <a:pt x="18000" y="10800"/>
                </a:cubicBezTo>
                <a:lnTo>
                  <a:pt x="3600" y="10800"/>
                </a:lnTo>
                <a:cubicBezTo>
                  <a:pt x="3269" y="10800"/>
                  <a:pt x="3000" y="11020"/>
                  <a:pt x="3000" y="11291"/>
                </a:cubicBezTo>
                <a:moveTo>
                  <a:pt x="20400" y="20618"/>
                </a:moveTo>
                <a:lnTo>
                  <a:pt x="6600" y="20618"/>
                </a:lnTo>
                <a:lnTo>
                  <a:pt x="1200" y="16200"/>
                </a:lnTo>
                <a:lnTo>
                  <a:pt x="1200" y="2945"/>
                </a:lnTo>
                <a:lnTo>
                  <a:pt x="4200" y="2945"/>
                </a:lnTo>
                <a:lnTo>
                  <a:pt x="4200" y="4418"/>
                </a:lnTo>
                <a:cubicBezTo>
                  <a:pt x="4200" y="4690"/>
                  <a:pt x="4469" y="4909"/>
                  <a:pt x="4800" y="4909"/>
                </a:cubicBezTo>
                <a:cubicBezTo>
                  <a:pt x="5131" y="4909"/>
                  <a:pt x="5400" y="4690"/>
                  <a:pt x="5400" y="4418"/>
                </a:cubicBezTo>
                <a:lnTo>
                  <a:pt x="5400" y="2945"/>
                </a:lnTo>
                <a:lnTo>
                  <a:pt x="6600" y="2945"/>
                </a:lnTo>
                <a:lnTo>
                  <a:pt x="6600" y="4418"/>
                </a:lnTo>
                <a:cubicBezTo>
                  <a:pt x="6600" y="4690"/>
                  <a:pt x="6869" y="4909"/>
                  <a:pt x="7200" y="4909"/>
                </a:cubicBezTo>
                <a:cubicBezTo>
                  <a:pt x="7531" y="4909"/>
                  <a:pt x="7800" y="4690"/>
                  <a:pt x="7800" y="4418"/>
                </a:cubicBezTo>
                <a:lnTo>
                  <a:pt x="7800" y="2945"/>
                </a:lnTo>
                <a:lnTo>
                  <a:pt x="9000" y="2945"/>
                </a:lnTo>
                <a:lnTo>
                  <a:pt x="9000" y="4418"/>
                </a:lnTo>
                <a:cubicBezTo>
                  <a:pt x="9000" y="4690"/>
                  <a:pt x="9269" y="4909"/>
                  <a:pt x="9600" y="4909"/>
                </a:cubicBezTo>
                <a:cubicBezTo>
                  <a:pt x="9931" y="4909"/>
                  <a:pt x="10200" y="4690"/>
                  <a:pt x="10200" y="4418"/>
                </a:cubicBezTo>
                <a:lnTo>
                  <a:pt x="10200" y="2945"/>
                </a:lnTo>
                <a:lnTo>
                  <a:pt x="11400" y="2945"/>
                </a:lnTo>
                <a:lnTo>
                  <a:pt x="11400" y="4418"/>
                </a:lnTo>
                <a:cubicBezTo>
                  <a:pt x="11400" y="4690"/>
                  <a:pt x="11669" y="4909"/>
                  <a:pt x="12000" y="4909"/>
                </a:cubicBezTo>
                <a:cubicBezTo>
                  <a:pt x="12331" y="4909"/>
                  <a:pt x="12600" y="4690"/>
                  <a:pt x="12600" y="4418"/>
                </a:cubicBezTo>
                <a:lnTo>
                  <a:pt x="12600" y="2945"/>
                </a:lnTo>
                <a:lnTo>
                  <a:pt x="13800" y="2945"/>
                </a:lnTo>
                <a:lnTo>
                  <a:pt x="13800" y="4418"/>
                </a:lnTo>
                <a:cubicBezTo>
                  <a:pt x="13800" y="4690"/>
                  <a:pt x="14069" y="4909"/>
                  <a:pt x="14400" y="4909"/>
                </a:cubicBezTo>
                <a:cubicBezTo>
                  <a:pt x="14731" y="4909"/>
                  <a:pt x="15000" y="4690"/>
                  <a:pt x="15000" y="4418"/>
                </a:cubicBezTo>
                <a:lnTo>
                  <a:pt x="15000" y="2945"/>
                </a:lnTo>
                <a:lnTo>
                  <a:pt x="16200" y="2945"/>
                </a:lnTo>
                <a:lnTo>
                  <a:pt x="16200" y="4418"/>
                </a:lnTo>
                <a:cubicBezTo>
                  <a:pt x="16200" y="4690"/>
                  <a:pt x="16469" y="4909"/>
                  <a:pt x="16800" y="4909"/>
                </a:cubicBezTo>
                <a:cubicBezTo>
                  <a:pt x="17131" y="4909"/>
                  <a:pt x="17400" y="4690"/>
                  <a:pt x="17400" y="4418"/>
                </a:cubicBezTo>
                <a:lnTo>
                  <a:pt x="17400" y="2945"/>
                </a:lnTo>
                <a:lnTo>
                  <a:pt x="20400" y="2945"/>
                </a:lnTo>
                <a:cubicBezTo>
                  <a:pt x="20400" y="2945"/>
                  <a:pt x="20400" y="20618"/>
                  <a:pt x="20400" y="20618"/>
                </a:cubicBezTo>
                <a:close/>
                <a:moveTo>
                  <a:pt x="1200" y="20618"/>
                </a:moveTo>
                <a:lnTo>
                  <a:pt x="1200" y="17673"/>
                </a:lnTo>
                <a:lnTo>
                  <a:pt x="4800" y="20618"/>
                </a:lnTo>
                <a:cubicBezTo>
                  <a:pt x="4800" y="20618"/>
                  <a:pt x="1200" y="20618"/>
                  <a:pt x="1200" y="20618"/>
                </a:cubicBezTo>
                <a:close/>
                <a:moveTo>
                  <a:pt x="20400" y="1964"/>
                </a:moveTo>
                <a:lnTo>
                  <a:pt x="17400" y="1964"/>
                </a:lnTo>
                <a:lnTo>
                  <a:pt x="17400" y="491"/>
                </a:lnTo>
                <a:cubicBezTo>
                  <a:pt x="17400" y="220"/>
                  <a:pt x="17131" y="0"/>
                  <a:pt x="16800" y="0"/>
                </a:cubicBezTo>
                <a:cubicBezTo>
                  <a:pt x="16469" y="0"/>
                  <a:pt x="16200" y="220"/>
                  <a:pt x="16200" y="491"/>
                </a:cubicBezTo>
                <a:lnTo>
                  <a:pt x="16200" y="1964"/>
                </a:lnTo>
                <a:lnTo>
                  <a:pt x="15000" y="1964"/>
                </a:lnTo>
                <a:lnTo>
                  <a:pt x="15000" y="491"/>
                </a:lnTo>
                <a:cubicBezTo>
                  <a:pt x="15000" y="220"/>
                  <a:pt x="14731" y="0"/>
                  <a:pt x="14400" y="0"/>
                </a:cubicBezTo>
                <a:cubicBezTo>
                  <a:pt x="14069" y="0"/>
                  <a:pt x="13800" y="220"/>
                  <a:pt x="13800" y="491"/>
                </a:cubicBezTo>
                <a:lnTo>
                  <a:pt x="13800" y="1964"/>
                </a:lnTo>
                <a:lnTo>
                  <a:pt x="12600" y="1964"/>
                </a:lnTo>
                <a:lnTo>
                  <a:pt x="12600" y="491"/>
                </a:lnTo>
                <a:cubicBezTo>
                  <a:pt x="12600" y="220"/>
                  <a:pt x="12331" y="0"/>
                  <a:pt x="12000" y="0"/>
                </a:cubicBezTo>
                <a:cubicBezTo>
                  <a:pt x="11669" y="0"/>
                  <a:pt x="11400" y="220"/>
                  <a:pt x="11400" y="491"/>
                </a:cubicBezTo>
                <a:lnTo>
                  <a:pt x="11400" y="1964"/>
                </a:lnTo>
                <a:lnTo>
                  <a:pt x="10200" y="1964"/>
                </a:lnTo>
                <a:lnTo>
                  <a:pt x="10200" y="491"/>
                </a:lnTo>
                <a:cubicBezTo>
                  <a:pt x="10200" y="220"/>
                  <a:pt x="9931" y="0"/>
                  <a:pt x="9600" y="0"/>
                </a:cubicBezTo>
                <a:cubicBezTo>
                  <a:pt x="9269" y="0"/>
                  <a:pt x="9000" y="220"/>
                  <a:pt x="9000" y="491"/>
                </a:cubicBezTo>
                <a:lnTo>
                  <a:pt x="9000" y="1964"/>
                </a:lnTo>
                <a:lnTo>
                  <a:pt x="7800" y="1964"/>
                </a:lnTo>
                <a:lnTo>
                  <a:pt x="7800" y="491"/>
                </a:lnTo>
                <a:cubicBezTo>
                  <a:pt x="7800" y="220"/>
                  <a:pt x="7531" y="0"/>
                  <a:pt x="7200" y="0"/>
                </a:cubicBezTo>
                <a:cubicBezTo>
                  <a:pt x="6869" y="0"/>
                  <a:pt x="6600" y="220"/>
                  <a:pt x="6600" y="491"/>
                </a:cubicBezTo>
                <a:lnTo>
                  <a:pt x="6600" y="1964"/>
                </a:lnTo>
                <a:lnTo>
                  <a:pt x="5400" y="1964"/>
                </a:lnTo>
                <a:lnTo>
                  <a:pt x="5400" y="491"/>
                </a:lnTo>
                <a:cubicBezTo>
                  <a:pt x="5400" y="220"/>
                  <a:pt x="5131" y="0"/>
                  <a:pt x="4800" y="0"/>
                </a:cubicBezTo>
                <a:cubicBezTo>
                  <a:pt x="4469" y="0"/>
                  <a:pt x="4200" y="220"/>
                  <a:pt x="4200" y="491"/>
                </a:cubicBezTo>
                <a:lnTo>
                  <a:pt x="4200" y="1964"/>
                </a:lnTo>
                <a:lnTo>
                  <a:pt x="1200" y="1964"/>
                </a:lnTo>
                <a:cubicBezTo>
                  <a:pt x="538" y="1964"/>
                  <a:pt x="0" y="2404"/>
                  <a:pt x="0" y="2945"/>
                </a:cubicBezTo>
                <a:lnTo>
                  <a:pt x="0" y="20618"/>
                </a:lnTo>
                <a:cubicBezTo>
                  <a:pt x="0" y="21161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1"/>
                  <a:pt x="21600" y="20618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3600" y="8836"/>
                </a:moveTo>
                <a:lnTo>
                  <a:pt x="10800" y="8836"/>
                </a:lnTo>
                <a:cubicBezTo>
                  <a:pt x="11131" y="8836"/>
                  <a:pt x="11400" y="8617"/>
                  <a:pt x="11400" y="8345"/>
                </a:cubicBezTo>
                <a:cubicBezTo>
                  <a:pt x="11400" y="8075"/>
                  <a:pt x="11131" y="7855"/>
                  <a:pt x="10800" y="7855"/>
                </a:cubicBezTo>
                <a:lnTo>
                  <a:pt x="3600" y="7855"/>
                </a:lnTo>
                <a:cubicBezTo>
                  <a:pt x="3269" y="7855"/>
                  <a:pt x="3000" y="8075"/>
                  <a:pt x="3000" y="8345"/>
                </a:cubicBezTo>
                <a:cubicBezTo>
                  <a:pt x="3000" y="8617"/>
                  <a:pt x="3269" y="8836"/>
                  <a:pt x="3600" y="8836"/>
                </a:cubicBezTo>
              </a:path>
            </a:pathLst>
          </a:custGeom>
          <a:solidFill>
            <a:srgbClr val="FF6600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181818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微软雅黑"/>
              <a:cs typeface="Lato Light" charset="0"/>
              <a:sym typeface="Gill Sans"/>
            </a:endParaRPr>
          </a:p>
        </p:txBody>
      </p:sp>
      <p:sp>
        <p:nvSpPr>
          <p:cNvPr id="29" name="TextBox 89"/>
          <p:cNvSpPr txBox="1"/>
          <p:nvPr/>
        </p:nvSpPr>
        <p:spPr>
          <a:xfrm>
            <a:off x="6736308" y="4891866"/>
            <a:ext cx="4700201" cy="537711"/>
          </a:xfrm>
          <a:prstGeom prst="rect">
            <a:avLst/>
          </a:prstGeom>
          <a:noFill/>
        </p:spPr>
        <p:txBody>
          <a:bodyPr wrap="square" lIns="45720" tIns="22860" rIns="45720" bIns="22860" rtlCol="0">
            <a:spAutoFit/>
          </a:bodyPr>
          <a:lstStyle/>
          <a:p>
            <a:pPr defTabSz="228600">
              <a:lnSpc>
                <a:spcPts val="2020"/>
              </a:lnSpc>
            </a:pPr>
            <a:r>
              <a:rPr lang="zh-CN" altLang="en-US" sz="14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面向云原生流量治理，</a:t>
            </a:r>
            <a:r>
              <a:rPr lang="en-US" altLang="zh-CN" sz="14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SDK</a:t>
            </a:r>
            <a:r>
              <a:rPr lang="zh-CN" altLang="en-US" sz="14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、</a:t>
            </a:r>
            <a:r>
              <a:rPr lang="en-US" altLang="zh-CN" sz="14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Mesh</a:t>
            </a:r>
            <a:r>
              <a:rPr lang="zh-CN" altLang="en-US" sz="14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、</a:t>
            </a:r>
            <a:r>
              <a:rPr lang="en-US" altLang="zh-CN" sz="14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VM</a:t>
            </a:r>
            <a:r>
              <a:rPr lang="zh-CN" altLang="en-US" sz="14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、</a:t>
            </a:r>
            <a:r>
              <a:rPr lang="en-US" altLang="zh-CN" sz="14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Container</a:t>
            </a:r>
            <a:r>
              <a:rPr lang="zh-CN" altLang="en-US" sz="14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 等统一治理规则；支持更丰富的流量治理场景</a:t>
            </a:r>
            <a:endParaRPr lang="en-US" sz="1400" dirty="0">
              <a:solidFill>
                <a:prstClr val="white"/>
              </a:solidFill>
              <a:latin typeface="Alibaba PuHuiTi 2.0 65 Medium" pitchFamily="18" charset="-122"/>
              <a:ea typeface="Alibaba PuHuiTi 2.0 65 Medium" pitchFamily="18" charset="-122"/>
              <a:cs typeface="Alibaba PuHuiTi 2.0 65 Medium" pitchFamily="18" charset="-122"/>
            </a:endParaRPr>
          </a:p>
        </p:txBody>
      </p:sp>
      <p:sp>
        <p:nvSpPr>
          <p:cNvPr id="30" name="Rectangle 90"/>
          <p:cNvSpPr/>
          <p:nvPr/>
        </p:nvSpPr>
        <p:spPr>
          <a:xfrm>
            <a:off x="6747742" y="4599478"/>
            <a:ext cx="2835423" cy="292388"/>
          </a:xfrm>
          <a:prstGeom prst="rect">
            <a:avLst/>
          </a:prstGeom>
        </p:spPr>
        <p:txBody>
          <a:bodyPr wrap="square" lIns="45720" tIns="22860" rIns="45720" bIns="22860">
            <a:spAutoFit/>
          </a:bodyPr>
          <a:lstStyle/>
          <a:p>
            <a:pPr defTabSz="228600"/>
            <a:r>
              <a:rPr lang="zh-CN" altLang="en-US" sz="1600" b="1">
                <a:solidFill>
                  <a:srgbClr val="FF6A00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统一流量治理模型</a:t>
            </a:r>
            <a:endParaRPr lang="en-US" sz="1600" b="1">
              <a:solidFill>
                <a:srgbClr val="FF6A00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sp>
        <p:nvSpPr>
          <p:cNvPr id="32" name="TextBox 89"/>
          <p:cNvSpPr txBox="1"/>
          <p:nvPr/>
        </p:nvSpPr>
        <p:spPr>
          <a:xfrm>
            <a:off x="6736308" y="6012654"/>
            <a:ext cx="4700201" cy="537711"/>
          </a:xfrm>
          <a:prstGeom prst="rect">
            <a:avLst/>
          </a:prstGeom>
          <a:noFill/>
        </p:spPr>
        <p:txBody>
          <a:bodyPr wrap="square" lIns="45720" tIns="22860" rIns="45720" bIns="22860" rtlCol="0">
            <a:spAutoFit/>
          </a:bodyPr>
          <a:lstStyle/>
          <a:p>
            <a:pPr defTabSz="228600">
              <a:lnSpc>
                <a:spcPts val="2020"/>
              </a:lnSpc>
            </a:pPr>
            <a:r>
              <a:rPr lang="en-US" altLang="zh-CN" sz="14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Sidecar</a:t>
            </a:r>
            <a:r>
              <a:rPr lang="zh-CN" altLang="en-US" sz="14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Mesh </a:t>
            </a:r>
            <a:r>
              <a:rPr lang="zh-CN" altLang="en-US" sz="14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与 </a:t>
            </a:r>
            <a:r>
              <a:rPr lang="en-US" altLang="zh-CN" sz="1400" dirty="0" err="1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Proxyless</a:t>
            </a:r>
            <a:r>
              <a:rPr lang="en-US" altLang="zh-CN" sz="14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 Mesh</a:t>
            </a:r>
            <a:r>
              <a:rPr lang="zh-CN" altLang="en-US" sz="14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，更多架构选择，降低迁移、落地成本</a:t>
            </a:r>
            <a:endParaRPr lang="en-US" sz="1400" dirty="0">
              <a:solidFill>
                <a:prstClr val="white"/>
              </a:solidFill>
              <a:latin typeface="Alibaba PuHuiTi 2.0 65 Medium" pitchFamily="18" charset="-122"/>
              <a:ea typeface="Alibaba PuHuiTi 2.0 65 Medium" pitchFamily="18" charset="-122"/>
              <a:cs typeface="Alibaba PuHuiTi 2.0 65 Medium" pitchFamily="18" charset="-122"/>
            </a:endParaRPr>
          </a:p>
        </p:txBody>
      </p:sp>
      <p:sp>
        <p:nvSpPr>
          <p:cNvPr id="33" name="Rectangle 90"/>
          <p:cNvSpPr/>
          <p:nvPr/>
        </p:nvSpPr>
        <p:spPr>
          <a:xfrm>
            <a:off x="6747742" y="5720266"/>
            <a:ext cx="2835423" cy="292388"/>
          </a:xfrm>
          <a:prstGeom prst="rect">
            <a:avLst/>
          </a:prstGeom>
        </p:spPr>
        <p:txBody>
          <a:bodyPr wrap="square" lIns="45720" tIns="22860" rIns="45720" bIns="22860">
            <a:spAutoFit/>
          </a:bodyPr>
          <a:lstStyle/>
          <a:p>
            <a:pPr defTabSz="228600"/>
            <a:r>
              <a:rPr lang="en-US" altLang="zh-CN" sz="1600" b="1">
                <a:solidFill>
                  <a:srgbClr val="FF6A00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Service Mesh</a:t>
            </a:r>
            <a:endParaRPr lang="en-US" sz="1600" b="1">
              <a:solidFill>
                <a:srgbClr val="FF6A00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31614" y="1094159"/>
            <a:ext cx="9672381" cy="859081"/>
          </a:xfrm>
          <a:prstGeom prst="rect">
            <a:avLst/>
          </a:prstGeom>
          <a:noFill/>
        </p:spPr>
        <p:txBody>
          <a:bodyPr wrap="square" lIns="45720" tIns="22860" rIns="45720" bIns="22860" rtlCol="0">
            <a:spAutoFit/>
          </a:bodyPr>
          <a:lstStyle/>
          <a:p>
            <a:pPr marL="228600" indent="-228600" defTabSz="228600">
              <a:lnSpc>
                <a:spcPct val="130000"/>
              </a:lnSpc>
              <a:buFont typeface="Arial" panose="020B0604020202020204"/>
              <a:buChar char="•"/>
            </a:pPr>
            <a:r>
              <a:rPr lang="zh-CN" altLang="en-US" sz="14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架构层面    面向云原生、百万可伸缩集群、柔性与智能化流量调度</a:t>
            </a:r>
            <a:endParaRPr lang="en-US" altLang="zh-CN" sz="1400" dirty="0">
              <a:solidFill>
                <a:prstClr val="white"/>
              </a:solidFill>
              <a:latin typeface="Alibaba PuHuiTi 2.0 65 Medium" pitchFamily="18" charset="-122"/>
              <a:ea typeface="Alibaba PuHuiTi 2.0 65 Medium" pitchFamily="18" charset="-122"/>
              <a:cs typeface="Alibaba PuHuiTi 2.0 65 Medium" pitchFamily="18" charset="-122"/>
            </a:endParaRPr>
          </a:p>
          <a:p>
            <a:pPr marL="228600" indent="-228600" defTabSz="228600">
              <a:lnSpc>
                <a:spcPct val="130000"/>
              </a:lnSpc>
              <a:buFont typeface="Arial" panose="020B0604020202020204"/>
              <a:buChar char="•"/>
            </a:pPr>
            <a:r>
              <a:rPr lang="zh-CN" altLang="en-US" sz="14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策略层面    内核完全开源，成为公有云选型标准服务框架，以 </a:t>
            </a:r>
            <a:r>
              <a:rPr lang="en-US" altLang="zh-CN" sz="14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SPI </a:t>
            </a:r>
            <a:r>
              <a:rPr lang="zh-CN" altLang="en-US" sz="14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扩展机制服务不同场景需求</a:t>
            </a:r>
            <a:endParaRPr lang="en-US" altLang="zh-CN" sz="1400" dirty="0">
              <a:solidFill>
                <a:prstClr val="white"/>
              </a:solidFill>
              <a:latin typeface="Alibaba PuHuiTi 2.0 65 Medium" pitchFamily="18" charset="-122"/>
              <a:ea typeface="Alibaba PuHuiTi 2.0 65 Medium" pitchFamily="18" charset="-122"/>
              <a:cs typeface="Alibaba PuHuiTi 2.0 65 Medium" pitchFamily="18" charset="-122"/>
            </a:endParaRPr>
          </a:p>
          <a:p>
            <a:pPr marL="228600" indent="-228600" defTabSz="228600">
              <a:lnSpc>
                <a:spcPct val="130000"/>
              </a:lnSpc>
              <a:buFont typeface="Arial" panose="020B0604020202020204"/>
              <a:buChar char="•"/>
            </a:pPr>
            <a:r>
              <a:rPr lang="zh-CN" altLang="en-US" sz="14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业务价值    降低单机消耗，提升全链路资源利用率，提供云原生时代的服务治理解决方案</a:t>
            </a:r>
            <a:endParaRPr lang="en-US" altLang="zh-CN" sz="1400" dirty="0">
              <a:solidFill>
                <a:prstClr val="white"/>
              </a:solidFill>
              <a:latin typeface="Alibaba PuHuiTi 2.0 65 Medium" pitchFamily="18" charset="-122"/>
              <a:ea typeface="Alibaba PuHuiTi 2.0 65 Medium" pitchFamily="18" charset="-122"/>
              <a:cs typeface="Alibaba PuHuiTi 2.0 65 Medium" pitchFamily="18" charset="-122"/>
            </a:endParaRPr>
          </a:p>
        </p:txBody>
      </p:sp>
      <p:sp>
        <p:nvSpPr>
          <p:cNvPr id="36" name="TextBox 89"/>
          <p:cNvSpPr txBox="1"/>
          <p:nvPr/>
        </p:nvSpPr>
        <p:spPr>
          <a:xfrm>
            <a:off x="920979" y="5530831"/>
            <a:ext cx="4853867" cy="537711"/>
          </a:xfrm>
          <a:prstGeom prst="rect">
            <a:avLst/>
          </a:prstGeom>
          <a:noFill/>
        </p:spPr>
        <p:txBody>
          <a:bodyPr wrap="square" lIns="45720" tIns="22860" rIns="45720" bIns="22860" rtlCol="0">
            <a:spAutoFit/>
          </a:bodyPr>
          <a:lstStyle/>
          <a:p>
            <a:pPr defTabSz="228600">
              <a:lnSpc>
                <a:spcPts val="2020"/>
              </a:lnSpc>
            </a:pPr>
            <a:r>
              <a:rPr lang="en-US" altLang="zh-CN" sz="140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Dubbo3 </a:t>
            </a:r>
            <a:r>
              <a:rPr lang="zh-CN" altLang="en-US" sz="140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将在阿里巴巴与社区标杆企业全面落地，并借助 </a:t>
            </a:r>
            <a:r>
              <a:rPr lang="en-US" altLang="zh-CN" sz="140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Dubbo3 </a:t>
            </a:r>
            <a:r>
              <a:rPr lang="zh-CN" altLang="en-US" sz="140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将阿里巴巴等在 </a:t>
            </a:r>
            <a:r>
              <a:rPr lang="en-US" altLang="zh-CN" sz="140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HSF</a:t>
            </a:r>
            <a:r>
              <a:rPr lang="zh-CN" altLang="en-US" sz="140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 积累的服务治理经验全面输出。</a:t>
            </a:r>
            <a:endParaRPr lang="en-US" sz="1400">
              <a:solidFill>
                <a:prstClr val="white"/>
              </a:solidFill>
              <a:latin typeface="Alibaba PuHuiTi 2.0 65 Medium" pitchFamily="18" charset="-122"/>
              <a:ea typeface="Alibaba PuHuiTi 2.0 65 Medium" pitchFamily="18" charset="-122"/>
              <a:cs typeface="Alibaba PuHuiTi 2.0 65 Medium" pitchFamily="18" charset="-122"/>
            </a:endParaRPr>
          </a:p>
        </p:txBody>
      </p:sp>
      <p:sp>
        <p:nvSpPr>
          <p:cNvPr id="37" name="Rectangle 90"/>
          <p:cNvSpPr/>
          <p:nvPr/>
        </p:nvSpPr>
        <p:spPr>
          <a:xfrm>
            <a:off x="915262" y="5260960"/>
            <a:ext cx="3119684" cy="292388"/>
          </a:xfrm>
          <a:prstGeom prst="rect">
            <a:avLst/>
          </a:prstGeom>
        </p:spPr>
        <p:txBody>
          <a:bodyPr wrap="square" lIns="45720" tIns="22860" rIns="45720" bIns="22860">
            <a:spAutoFit/>
          </a:bodyPr>
          <a:lstStyle/>
          <a:p>
            <a:pPr defTabSz="228600"/>
            <a:r>
              <a:rPr lang="zh-CN" altLang="en-US" sz="1600" b="1">
                <a:solidFill>
                  <a:srgbClr val="FF6A00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阿里巴巴与社区标杆企业背书</a:t>
            </a:r>
            <a:endParaRPr lang="en-US" sz="1600" b="1">
              <a:solidFill>
                <a:srgbClr val="FF6A00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8F534041-9432-B661-443A-211FDC8D8E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650" y="351785"/>
            <a:ext cx="1732943" cy="346588"/>
          </a:xfrm>
          <a:prstGeom prst="rect">
            <a:avLst/>
          </a:prstGeom>
        </p:spPr>
      </p:pic>
      <p:sp>
        <p:nvSpPr>
          <p:cNvPr id="40" name="标题 3">
            <a:extLst>
              <a:ext uri="{FF2B5EF4-FFF2-40B4-BE49-F238E27FC236}">
                <a16:creationId xmlns:a16="http://schemas.microsoft.com/office/drawing/2014/main" id="{FD4FA37C-8B22-2FBD-97DA-1D5EA05D76EF}"/>
              </a:ext>
            </a:extLst>
          </p:cNvPr>
          <p:cNvSpPr txBox="1"/>
          <p:nvPr/>
        </p:nvSpPr>
        <p:spPr>
          <a:xfrm>
            <a:off x="428297" y="348246"/>
            <a:ext cx="9299028" cy="353667"/>
          </a:xfrm>
          <a:prstGeom prst="rect">
            <a:avLst/>
          </a:prstGeom>
        </p:spPr>
        <p:txBody>
          <a:bodyPr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defTabSz="914400"/>
            <a:r>
              <a:rPr lang="en" altLang="zh-CN" sz="3000" dirty="0">
                <a:solidFill>
                  <a:prstClr val="white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Dubbo3 – </a:t>
            </a:r>
            <a:r>
              <a:rPr lang="zh-CN" altLang="en-US" sz="3000" dirty="0">
                <a:solidFill>
                  <a:prstClr val="white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下一代云原生服务框架</a:t>
            </a:r>
          </a:p>
        </p:txBody>
      </p:sp>
      <p:sp>
        <p:nvSpPr>
          <p:cNvPr id="41" name="Shape 2537">
            <a:extLst>
              <a:ext uri="{FF2B5EF4-FFF2-40B4-BE49-F238E27FC236}">
                <a16:creationId xmlns:a16="http://schemas.microsoft.com/office/drawing/2014/main" id="{7552C042-4BEE-2B3A-62F8-67C3969F151E}"/>
              </a:ext>
            </a:extLst>
          </p:cNvPr>
          <p:cNvSpPr/>
          <p:nvPr/>
        </p:nvSpPr>
        <p:spPr>
          <a:xfrm>
            <a:off x="6417155" y="4602303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3745"/>
                </a:moveTo>
                <a:lnTo>
                  <a:pt x="3600" y="13745"/>
                </a:lnTo>
                <a:cubicBezTo>
                  <a:pt x="3269" y="13745"/>
                  <a:pt x="3000" y="13966"/>
                  <a:pt x="3000" y="14236"/>
                </a:cubicBezTo>
                <a:cubicBezTo>
                  <a:pt x="3000" y="14508"/>
                  <a:pt x="3269" y="14727"/>
                  <a:pt x="3600" y="14727"/>
                </a:cubicBezTo>
                <a:lnTo>
                  <a:pt x="14400" y="14727"/>
                </a:lnTo>
                <a:cubicBezTo>
                  <a:pt x="14731" y="14727"/>
                  <a:pt x="15000" y="14508"/>
                  <a:pt x="15000" y="14236"/>
                </a:cubicBezTo>
                <a:cubicBezTo>
                  <a:pt x="15000" y="13966"/>
                  <a:pt x="14731" y="13745"/>
                  <a:pt x="14400" y="13745"/>
                </a:cubicBezTo>
                <a:moveTo>
                  <a:pt x="3000" y="11291"/>
                </a:moveTo>
                <a:cubicBezTo>
                  <a:pt x="3000" y="11562"/>
                  <a:pt x="3269" y="11782"/>
                  <a:pt x="3600" y="11782"/>
                </a:cubicBezTo>
                <a:lnTo>
                  <a:pt x="18000" y="11782"/>
                </a:lnTo>
                <a:cubicBezTo>
                  <a:pt x="18331" y="11782"/>
                  <a:pt x="18600" y="11562"/>
                  <a:pt x="18600" y="11291"/>
                </a:cubicBezTo>
                <a:cubicBezTo>
                  <a:pt x="18600" y="11020"/>
                  <a:pt x="18331" y="10800"/>
                  <a:pt x="18000" y="10800"/>
                </a:cubicBezTo>
                <a:lnTo>
                  <a:pt x="3600" y="10800"/>
                </a:lnTo>
                <a:cubicBezTo>
                  <a:pt x="3269" y="10800"/>
                  <a:pt x="3000" y="11020"/>
                  <a:pt x="3000" y="11291"/>
                </a:cubicBezTo>
                <a:moveTo>
                  <a:pt x="20400" y="20618"/>
                </a:moveTo>
                <a:lnTo>
                  <a:pt x="6600" y="20618"/>
                </a:lnTo>
                <a:lnTo>
                  <a:pt x="1200" y="16200"/>
                </a:lnTo>
                <a:lnTo>
                  <a:pt x="1200" y="2945"/>
                </a:lnTo>
                <a:lnTo>
                  <a:pt x="4200" y="2945"/>
                </a:lnTo>
                <a:lnTo>
                  <a:pt x="4200" y="4418"/>
                </a:lnTo>
                <a:cubicBezTo>
                  <a:pt x="4200" y="4690"/>
                  <a:pt x="4469" y="4909"/>
                  <a:pt x="4800" y="4909"/>
                </a:cubicBezTo>
                <a:cubicBezTo>
                  <a:pt x="5131" y="4909"/>
                  <a:pt x="5400" y="4690"/>
                  <a:pt x="5400" y="4418"/>
                </a:cubicBezTo>
                <a:lnTo>
                  <a:pt x="5400" y="2945"/>
                </a:lnTo>
                <a:lnTo>
                  <a:pt x="6600" y="2945"/>
                </a:lnTo>
                <a:lnTo>
                  <a:pt x="6600" y="4418"/>
                </a:lnTo>
                <a:cubicBezTo>
                  <a:pt x="6600" y="4690"/>
                  <a:pt x="6869" y="4909"/>
                  <a:pt x="7200" y="4909"/>
                </a:cubicBezTo>
                <a:cubicBezTo>
                  <a:pt x="7531" y="4909"/>
                  <a:pt x="7800" y="4690"/>
                  <a:pt x="7800" y="4418"/>
                </a:cubicBezTo>
                <a:lnTo>
                  <a:pt x="7800" y="2945"/>
                </a:lnTo>
                <a:lnTo>
                  <a:pt x="9000" y="2945"/>
                </a:lnTo>
                <a:lnTo>
                  <a:pt x="9000" y="4418"/>
                </a:lnTo>
                <a:cubicBezTo>
                  <a:pt x="9000" y="4690"/>
                  <a:pt x="9269" y="4909"/>
                  <a:pt x="9600" y="4909"/>
                </a:cubicBezTo>
                <a:cubicBezTo>
                  <a:pt x="9931" y="4909"/>
                  <a:pt x="10200" y="4690"/>
                  <a:pt x="10200" y="4418"/>
                </a:cubicBezTo>
                <a:lnTo>
                  <a:pt x="10200" y="2945"/>
                </a:lnTo>
                <a:lnTo>
                  <a:pt x="11400" y="2945"/>
                </a:lnTo>
                <a:lnTo>
                  <a:pt x="11400" y="4418"/>
                </a:lnTo>
                <a:cubicBezTo>
                  <a:pt x="11400" y="4690"/>
                  <a:pt x="11669" y="4909"/>
                  <a:pt x="12000" y="4909"/>
                </a:cubicBezTo>
                <a:cubicBezTo>
                  <a:pt x="12331" y="4909"/>
                  <a:pt x="12600" y="4690"/>
                  <a:pt x="12600" y="4418"/>
                </a:cubicBezTo>
                <a:lnTo>
                  <a:pt x="12600" y="2945"/>
                </a:lnTo>
                <a:lnTo>
                  <a:pt x="13800" y="2945"/>
                </a:lnTo>
                <a:lnTo>
                  <a:pt x="13800" y="4418"/>
                </a:lnTo>
                <a:cubicBezTo>
                  <a:pt x="13800" y="4690"/>
                  <a:pt x="14069" y="4909"/>
                  <a:pt x="14400" y="4909"/>
                </a:cubicBezTo>
                <a:cubicBezTo>
                  <a:pt x="14731" y="4909"/>
                  <a:pt x="15000" y="4690"/>
                  <a:pt x="15000" y="4418"/>
                </a:cubicBezTo>
                <a:lnTo>
                  <a:pt x="15000" y="2945"/>
                </a:lnTo>
                <a:lnTo>
                  <a:pt x="16200" y="2945"/>
                </a:lnTo>
                <a:lnTo>
                  <a:pt x="16200" y="4418"/>
                </a:lnTo>
                <a:cubicBezTo>
                  <a:pt x="16200" y="4690"/>
                  <a:pt x="16469" y="4909"/>
                  <a:pt x="16800" y="4909"/>
                </a:cubicBezTo>
                <a:cubicBezTo>
                  <a:pt x="17131" y="4909"/>
                  <a:pt x="17400" y="4690"/>
                  <a:pt x="17400" y="4418"/>
                </a:cubicBezTo>
                <a:lnTo>
                  <a:pt x="17400" y="2945"/>
                </a:lnTo>
                <a:lnTo>
                  <a:pt x="20400" y="2945"/>
                </a:lnTo>
                <a:cubicBezTo>
                  <a:pt x="20400" y="2945"/>
                  <a:pt x="20400" y="20618"/>
                  <a:pt x="20400" y="20618"/>
                </a:cubicBezTo>
                <a:close/>
                <a:moveTo>
                  <a:pt x="1200" y="20618"/>
                </a:moveTo>
                <a:lnTo>
                  <a:pt x="1200" y="17673"/>
                </a:lnTo>
                <a:lnTo>
                  <a:pt x="4800" y="20618"/>
                </a:lnTo>
                <a:cubicBezTo>
                  <a:pt x="4800" y="20618"/>
                  <a:pt x="1200" y="20618"/>
                  <a:pt x="1200" y="20618"/>
                </a:cubicBezTo>
                <a:close/>
                <a:moveTo>
                  <a:pt x="20400" y="1964"/>
                </a:moveTo>
                <a:lnTo>
                  <a:pt x="17400" y="1964"/>
                </a:lnTo>
                <a:lnTo>
                  <a:pt x="17400" y="491"/>
                </a:lnTo>
                <a:cubicBezTo>
                  <a:pt x="17400" y="220"/>
                  <a:pt x="17131" y="0"/>
                  <a:pt x="16800" y="0"/>
                </a:cubicBezTo>
                <a:cubicBezTo>
                  <a:pt x="16469" y="0"/>
                  <a:pt x="16200" y="220"/>
                  <a:pt x="16200" y="491"/>
                </a:cubicBezTo>
                <a:lnTo>
                  <a:pt x="16200" y="1964"/>
                </a:lnTo>
                <a:lnTo>
                  <a:pt x="15000" y="1964"/>
                </a:lnTo>
                <a:lnTo>
                  <a:pt x="15000" y="491"/>
                </a:lnTo>
                <a:cubicBezTo>
                  <a:pt x="15000" y="220"/>
                  <a:pt x="14731" y="0"/>
                  <a:pt x="14400" y="0"/>
                </a:cubicBezTo>
                <a:cubicBezTo>
                  <a:pt x="14069" y="0"/>
                  <a:pt x="13800" y="220"/>
                  <a:pt x="13800" y="491"/>
                </a:cubicBezTo>
                <a:lnTo>
                  <a:pt x="13800" y="1964"/>
                </a:lnTo>
                <a:lnTo>
                  <a:pt x="12600" y="1964"/>
                </a:lnTo>
                <a:lnTo>
                  <a:pt x="12600" y="491"/>
                </a:lnTo>
                <a:cubicBezTo>
                  <a:pt x="12600" y="220"/>
                  <a:pt x="12331" y="0"/>
                  <a:pt x="12000" y="0"/>
                </a:cubicBezTo>
                <a:cubicBezTo>
                  <a:pt x="11669" y="0"/>
                  <a:pt x="11400" y="220"/>
                  <a:pt x="11400" y="491"/>
                </a:cubicBezTo>
                <a:lnTo>
                  <a:pt x="11400" y="1964"/>
                </a:lnTo>
                <a:lnTo>
                  <a:pt x="10200" y="1964"/>
                </a:lnTo>
                <a:lnTo>
                  <a:pt x="10200" y="491"/>
                </a:lnTo>
                <a:cubicBezTo>
                  <a:pt x="10200" y="220"/>
                  <a:pt x="9931" y="0"/>
                  <a:pt x="9600" y="0"/>
                </a:cubicBezTo>
                <a:cubicBezTo>
                  <a:pt x="9269" y="0"/>
                  <a:pt x="9000" y="220"/>
                  <a:pt x="9000" y="491"/>
                </a:cubicBezTo>
                <a:lnTo>
                  <a:pt x="9000" y="1964"/>
                </a:lnTo>
                <a:lnTo>
                  <a:pt x="7800" y="1964"/>
                </a:lnTo>
                <a:lnTo>
                  <a:pt x="7800" y="491"/>
                </a:lnTo>
                <a:cubicBezTo>
                  <a:pt x="7800" y="220"/>
                  <a:pt x="7531" y="0"/>
                  <a:pt x="7200" y="0"/>
                </a:cubicBezTo>
                <a:cubicBezTo>
                  <a:pt x="6869" y="0"/>
                  <a:pt x="6600" y="220"/>
                  <a:pt x="6600" y="491"/>
                </a:cubicBezTo>
                <a:lnTo>
                  <a:pt x="6600" y="1964"/>
                </a:lnTo>
                <a:lnTo>
                  <a:pt x="5400" y="1964"/>
                </a:lnTo>
                <a:lnTo>
                  <a:pt x="5400" y="491"/>
                </a:lnTo>
                <a:cubicBezTo>
                  <a:pt x="5400" y="220"/>
                  <a:pt x="5131" y="0"/>
                  <a:pt x="4800" y="0"/>
                </a:cubicBezTo>
                <a:cubicBezTo>
                  <a:pt x="4469" y="0"/>
                  <a:pt x="4200" y="220"/>
                  <a:pt x="4200" y="491"/>
                </a:cubicBezTo>
                <a:lnTo>
                  <a:pt x="4200" y="1964"/>
                </a:lnTo>
                <a:lnTo>
                  <a:pt x="1200" y="1964"/>
                </a:lnTo>
                <a:cubicBezTo>
                  <a:pt x="538" y="1964"/>
                  <a:pt x="0" y="2404"/>
                  <a:pt x="0" y="2945"/>
                </a:cubicBezTo>
                <a:lnTo>
                  <a:pt x="0" y="20618"/>
                </a:lnTo>
                <a:cubicBezTo>
                  <a:pt x="0" y="21161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1"/>
                  <a:pt x="21600" y="20618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3600" y="8836"/>
                </a:moveTo>
                <a:lnTo>
                  <a:pt x="10800" y="8836"/>
                </a:lnTo>
                <a:cubicBezTo>
                  <a:pt x="11131" y="8836"/>
                  <a:pt x="11400" y="8617"/>
                  <a:pt x="11400" y="8345"/>
                </a:cubicBezTo>
                <a:cubicBezTo>
                  <a:pt x="11400" y="8075"/>
                  <a:pt x="11131" y="7855"/>
                  <a:pt x="10800" y="7855"/>
                </a:cubicBezTo>
                <a:lnTo>
                  <a:pt x="3600" y="7855"/>
                </a:lnTo>
                <a:cubicBezTo>
                  <a:pt x="3269" y="7855"/>
                  <a:pt x="3000" y="8075"/>
                  <a:pt x="3000" y="8345"/>
                </a:cubicBezTo>
                <a:cubicBezTo>
                  <a:pt x="3000" y="8617"/>
                  <a:pt x="3269" y="8836"/>
                  <a:pt x="3600" y="8836"/>
                </a:cubicBezTo>
              </a:path>
            </a:pathLst>
          </a:custGeom>
          <a:solidFill>
            <a:srgbClr val="FF6600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181818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微软雅黑"/>
              <a:cs typeface="Lato Light" charset="0"/>
              <a:sym typeface="Gill Sans"/>
            </a:endParaRPr>
          </a:p>
        </p:txBody>
      </p:sp>
      <p:sp>
        <p:nvSpPr>
          <p:cNvPr id="42" name="Shape 2537">
            <a:extLst>
              <a:ext uri="{FF2B5EF4-FFF2-40B4-BE49-F238E27FC236}">
                <a16:creationId xmlns:a16="http://schemas.microsoft.com/office/drawing/2014/main" id="{7FB97140-65DA-5B19-5CE9-ABDC84CF3CDE}"/>
              </a:ext>
            </a:extLst>
          </p:cNvPr>
          <p:cNvSpPr/>
          <p:nvPr/>
        </p:nvSpPr>
        <p:spPr>
          <a:xfrm>
            <a:off x="6417155" y="5754591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3745"/>
                </a:moveTo>
                <a:lnTo>
                  <a:pt x="3600" y="13745"/>
                </a:lnTo>
                <a:cubicBezTo>
                  <a:pt x="3269" y="13745"/>
                  <a:pt x="3000" y="13966"/>
                  <a:pt x="3000" y="14236"/>
                </a:cubicBezTo>
                <a:cubicBezTo>
                  <a:pt x="3000" y="14508"/>
                  <a:pt x="3269" y="14727"/>
                  <a:pt x="3600" y="14727"/>
                </a:cubicBezTo>
                <a:lnTo>
                  <a:pt x="14400" y="14727"/>
                </a:lnTo>
                <a:cubicBezTo>
                  <a:pt x="14731" y="14727"/>
                  <a:pt x="15000" y="14508"/>
                  <a:pt x="15000" y="14236"/>
                </a:cubicBezTo>
                <a:cubicBezTo>
                  <a:pt x="15000" y="13966"/>
                  <a:pt x="14731" y="13745"/>
                  <a:pt x="14400" y="13745"/>
                </a:cubicBezTo>
                <a:moveTo>
                  <a:pt x="3000" y="11291"/>
                </a:moveTo>
                <a:cubicBezTo>
                  <a:pt x="3000" y="11562"/>
                  <a:pt x="3269" y="11782"/>
                  <a:pt x="3600" y="11782"/>
                </a:cubicBezTo>
                <a:lnTo>
                  <a:pt x="18000" y="11782"/>
                </a:lnTo>
                <a:cubicBezTo>
                  <a:pt x="18331" y="11782"/>
                  <a:pt x="18600" y="11562"/>
                  <a:pt x="18600" y="11291"/>
                </a:cubicBezTo>
                <a:cubicBezTo>
                  <a:pt x="18600" y="11020"/>
                  <a:pt x="18331" y="10800"/>
                  <a:pt x="18000" y="10800"/>
                </a:cubicBezTo>
                <a:lnTo>
                  <a:pt x="3600" y="10800"/>
                </a:lnTo>
                <a:cubicBezTo>
                  <a:pt x="3269" y="10800"/>
                  <a:pt x="3000" y="11020"/>
                  <a:pt x="3000" y="11291"/>
                </a:cubicBezTo>
                <a:moveTo>
                  <a:pt x="20400" y="20618"/>
                </a:moveTo>
                <a:lnTo>
                  <a:pt x="6600" y="20618"/>
                </a:lnTo>
                <a:lnTo>
                  <a:pt x="1200" y="16200"/>
                </a:lnTo>
                <a:lnTo>
                  <a:pt x="1200" y="2945"/>
                </a:lnTo>
                <a:lnTo>
                  <a:pt x="4200" y="2945"/>
                </a:lnTo>
                <a:lnTo>
                  <a:pt x="4200" y="4418"/>
                </a:lnTo>
                <a:cubicBezTo>
                  <a:pt x="4200" y="4690"/>
                  <a:pt x="4469" y="4909"/>
                  <a:pt x="4800" y="4909"/>
                </a:cubicBezTo>
                <a:cubicBezTo>
                  <a:pt x="5131" y="4909"/>
                  <a:pt x="5400" y="4690"/>
                  <a:pt x="5400" y="4418"/>
                </a:cubicBezTo>
                <a:lnTo>
                  <a:pt x="5400" y="2945"/>
                </a:lnTo>
                <a:lnTo>
                  <a:pt x="6600" y="2945"/>
                </a:lnTo>
                <a:lnTo>
                  <a:pt x="6600" y="4418"/>
                </a:lnTo>
                <a:cubicBezTo>
                  <a:pt x="6600" y="4690"/>
                  <a:pt x="6869" y="4909"/>
                  <a:pt x="7200" y="4909"/>
                </a:cubicBezTo>
                <a:cubicBezTo>
                  <a:pt x="7531" y="4909"/>
                  <a:pt x="7800" y="4690"/>
                  <a:pt x="7800" y="4418"/>
                </a:cubicBezTo>
                <a:lnTo>
                  <a:pt x="7800" y="2945"/>
                </a:lnTo>
                <a:lnTo>
                  <a:pt x="9000" y="2945"/>
                </a:lnTo>
                <a:lnTo>
                  <a:pt x="9000" y="4418"/>
                </a:lnTo>
                <a:cubicBezTo>
                  <a:pt x="9000" y="4690"/>
                  <a:pt x="9269" y="4909"/>
                  <a:pt x="9600" y="4909"/>
                </a:cubicBezTo>
                <a:cubicBezTo>
                  <a:pt x="9931" y="4909"/>
                  <a:pt x="10200" y="4690"/>
                  <a:pt x="10200" y="4418"/>
                </a:cubicBezTo>
                <a:lnTo>
                  <a:pt x="10200" y="2945"/>
                </a:lnTo>
                <a:lnTo>
                  <a:pt x="11400" y="2945"/>
                </a:lnTo>
                <a:lnTo>
                  <a:pt x="11400" y="4418"/>
                </a:lnTo>
                <a:cubicBezTo>
                  <a:pt x="11400" y="4690"/>
                  <a:pt x="11669" y="4909"/>
                  <a:pt x="12000" y="4909"/>
                </a:cubicBezTo>
                <a:cubicBezTo>
                  <a:pt x="12331" y="4909"/>
                  <a:pt x="12600" y="4690"/>
                  <a:pt x="12600" y="4418"/>
                </a:cubicBezTo>
                <a:lnTo>
                  <a:pt x="12600" y="2945"/>
                </a:lnTo>
                <a:lnTo>
                  <a:pt x="13800" y="2945"/>
                </a:lnTo>
                <a:lnTo>
                  <a:pt x="13800" y="4418"/>
                </a:lnTo>
                <a:cubicBezTo>
                  <a:pt x="13800" y="4690"/>
                  <a:pt x="14069" y="4909"/>
                  <a:pt x="14400" y="4909"/>
                </a:cubicBezTo>
                <a:cubicBezTo>
                  <a:pt x="14731" y="4909"/>
                  <a:pt x="15000" y="4690"/>
                  <a:pt x="15000" y="4418"/>
                </a:cubicBezTo>
                <a:lnTo>
                  <a:pt x="15000" y="2945"/>
                </a:lnTo>
                <a:lnTo>
                  <a:pt x="16200" y="2945"/>
                </a:lnTo>
                <a:lnTo>
                  <a:pt x="16200" y="4418"/>
                </a:lnTo>
                <a:cubicBezTo>
                  <a:pt x="16200" y="4690"/>
                  <a:pt x="16469" y="4909"/>
                  <a:pt x="16800" y="4909"/>
                </a:cubicBezTo>
                <a:cubicBezTo>
                  <a:pt x="17131" y="4909"/>
                  <a:pt x="17400" y="4690"/>
                  <a:pt x="17400" y="4418"/>
                </a:cubicBezTo>
                <a:lnTo>
                  <a:pt x="17400" y="2945"/>
                </a:lnTo>
                <a:lnTo>
                  <a:pt x="20400" y="2945"/>
                </a:lnTo>
                <a:cubicBezTo>
                  <a:pt x="20400" y="2945"/>
                  <a:pt x="20400" y="20618"/>
                  <a:pt x="20400" y="20618"/>
                </a:cubicBezTo>
                <a:close/>
                <a:moveTo>
                  <a:pt x="1200" y="20618"/>
                </a:moveTo>
                <a:lnTo>
                  <a:pt x="1200" y="17673"/>
                </a:lnTo>
                <a:lnTo>
                  <a:pt x="4800" y="20618"/>
                </a:lnTo>
                <a:cubicBezTo>
                  <a:pt x="4800" y="20618"/>
                  <a:pt x="1200" y="20618"/>
                  <a:pt x="1200" y="20618"/>
                </a:cubicBezTo>
                <a:close/>
                <a:moveTo>
                  <a:pt x="20400" y="1964"/>
                </a:moveTo>
                <a:lnTo>
                  <a:pt x="17400" y="1964"/>
                </a:lnTo>
                <a:lnTo>
                  <a:pt x="17400" y="491"/>
                </a:lnTo>
                <a:cubicBezTo>
                  <a:pt x="17400" y="220"/>
                  <a:pt x="17131" y="0"/>
                  <a:pt x="16800" y="0"/>
                </a:cubicBezTo>
                <a:cubicBezTo>
                  <a:pt x="16469" y="0"/>
                  <a:pt x="16200" y="220"/>
                  <a:pt x="16200" y="491"/>
                </a:cubicBezTo>
                <a:lnTo>
                  <a:pt x="16200" y="1964"/>
                </a:lnTo>
                <a:lnTo>
                  <a:pt x="15000" y="1964"/>
                </a:lnTo>
                <a:lnTo>
                  <a:pt x="15000" y="491"/>
                </a:lnTo>
                <a:cubicBezTo>
                  <a:pt x="15000" y="220"/>
                  <a:pt x="14731" y="0"/>
                  <a:pt x="14400" y="0"/>
                </a:cubicBezTo>
                <a:cubicBezTo>
                  <a:pt x="14069" y="0"/>
                  <a:pt x="13800" y="220"/>
                  <a:pt x="13800" y="491"/>
                </a:cubicBezTo>
                <a:lnTo>
                  <a:pt x="13800" y="1964"/>
                </a:lnTo>
                <a:lnTo>
                  <a:pt x="12600" y="1964"/>
                </a:lnTo>
                <a:lnTo>
                  <a:pt x="12600" y="491"/>
                </a:lnTo>
                <a:cubicBezTo>
                  <a:pt x="12600" y="220"/>
                  <a:pt x="12331" y="0"/>
                  <a:pt x="12000" y="0"/>
                </a:cubicBezTo>
                <a:cubicBezTo>
                  <a:pt x="11669" y="0"/>
                  <a:pt x="11400" y="220"/>
                  <a:pt x="11400" y="491"/>
                </a:cubicBezTo>
                <a:lnTo>
                  <a:pt x="11400" y="1964"/>
                </a:lnTo>
                <a:lnTo>
                  <a:pt x="10200" y="1964"/>
                </a:lnTo>
                <a:lnTo>
                  <a:pt x="10200" y="491"/>
                </a:lnTo>
                <a:cubicBezTo>
                  <a:pt x="10200" y="220"/>
                  <a:pt x="9931" y="0"/>
                  <a:pt x="9600" y="0"/>
                </a:cubicBezTo>
                <a:cubicBezTo>
                  <a:pt x="9269" y="0"/>
                  <a:pt x="9000" y="220"/>
                  <a:pt x="9000" y="491"/>
                </a:cubicBezTo>
                <a:lnTo>
                  <a:pt x="9000" y="1964"/>
                </a:lnTo>
                <a:lnTo>
                  <a:pt x="7800" y="1964"/>
                </a:lnTo>
                <a:lnTo>
                  <a:pt x="7800" y="491"/>
                </a:lnTo>
                <a:cubicBezTo>
                  <a:pt x="7800" y="220"/>
                  <a:pt x="7531" y="0"/>
                  <a:pt x="7200" y="0"/>
                </a:cubicBezTo>
                <a:cubicBezTo>
                  <a:pt x="6869" y="0"/>
                  <a:pt x="6600" y="220"/>
                  <a:pt x="6600" y="491"/>
                </a:cubicBezTo>
                <a:lnTo>
                  <a:pt x="6600" y="1964"/>
                </a:lnTo>
                <a:lnTo>
                  <a:pt x="5400" y="1964"/>
                </a:lnTo>
                <a:lnTo>
                  <a:pt x="5400" y="491"/>
                </a:lnTo>
                <a:cubicBezTo>
                  <a:pt x="5400" y="220"/>
                  <a:pt x="5131" y="0"/>
                  <a:pt x="4800" y="0"/>
                </a:cubicBezTo>
                <a:cubicBezTo>
                  <a:pt x="4469" y="0"/>
                  <a:pt x="4200" y="220"/>
                  <a:pt x="4200" y="491"/>
                </a:cubicBezTo>
                <a:lnTo>
                  <a:pt x="4200" y="1964"/>
                </a:lnTo>
                <a:lnTo>
                  <a:pt x="1200" y="1964"/>
                </a:lnTo>
                <a:cubicBezTo>
                  <a:pt x="538" y="1964"/>
                  <a:pt x="0" y="2404"/>
                  <a:pt x="0" y="2945"/>
                </a:cubicBezTo>
                <a:lnTo>
                  <a:pt x="0" y="20618"/>
                </a:lnTo>
                <a:cubicBezTo>
                  <a:pt x="0" y="21161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1"/>
                  <a:pt x="21600" y="20618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3600" y="8836"/>
                </a:moveTo>
                <a:lnTo>
                  <a:pt x="10800" y="8836"/>
                </a:lnTo>
                <a:cubicBezTo>
                  <a:pt x="11131" y="8836"/>
                  <a:pt x="11400" y="8617"/>
                  <a:pt x="11400" y="8345"/>
                </a:cubicBezTo>
                <a:cubicBezTo>
                  <a:pt x="11400" y="8075"/>
                  <a:pt x="11131" y="7855"/>
                  <a:pt x="10800" y="7855"/>
                </a:cubicBezTo>
                <a:lnTo>
                  <a:pt x="3600" y="7855"/>
                </a:lnTo>
                <a:cubicBezTo>
                  <a:pt x="3269" y="7855"/>
                  <a:pt x="3000" y="8075"/>
                  <a:pt x="3000" y="8345"/>
                </a:cubicBezTo>
                <a:cubicBezTo>
                  <a:pt x="3000" y="8617"/>
                  <a:pt x="3269" y="8836"/>
                  <a:pt x="3600" y="8836"/>
                </a:cubicBezTo>
              </a:path>
            </a:pathLst>
          </a:custGeom>
          <a:solidFill>
            <a:srgbClr val="FF6600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181818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微软雅黑"/>
              <a:cs typeface="Lato Light" charset="0"/>
              <a:sym typeface="Gill Sans"/>
            </a:endParaRPr>
          </a:p>
        </p:txBody>
      </p:sp>
      <p:sp>
        <p:nvSpPr>
          <p:cNvPr id="43" name="Shape 2537">
            <a:extLst>
              <a:ext uri="{FF2B5EF4-FFF2-40B4-BE49-F238E27FC236}">
                <a16:creationId xmlns:a16="http://schemas.microsoft.com/office/drawing/2014/main" id="{2062CC35-BF7D-8799-3D2A-F9BA95BB7D2E}"/>
              </a:ext>
            </a:extLst>
          </p:cNvPr>
          <p:cNvSpPr/>
          <p:nvPr/>
        </p:nvSpPr>
        <p:spPr>
          <a:xfrm>
            <a:off x="6417155" y="3503529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3745"/>
                </a:moveTo>
                <a:lnTo>
                  <a:pt x="3600" y="13745"/>
                </a:lnTo>
                <a:cubicBezTo>
                  <a:pt x="3269" y="13745"/>
                  <a:pt x="3000" y="13966"/>
                  <a:pt x="3000" y="14236"/>
                </a:cubicBezTo>
                <a:cubicBezTo>
                  <a:pt x="3000" y="14508"/>
                  <a:pt x="3269" y="14727"/>
                  <a:pt x="3600" y="14727"/>
                </a:cubicBezTo>
                <a:lnTo>
                  <a:pt x="14400" y="14727"/>
                </a:lnTo>
                <a:cubicBezTo>
                  <a:pt x="14731" y="14727"/>
                  <a:pt x="15000" y="14508"/>
                  <a:pt x="15000" y="14236"/>
                </a:cubicBezTo>
                <a:cubicBezTo>
                  <a:pt x="15000" y="13966"/>
                  <a:pt x="14731" y="13745"/>
                  <a:pt x="14400" y="13745"/>
                </a:cubicBezTo>
                <a:moveTo>
                  <a:pt x="3000" y="11291"/>
                </a:moveTo>
                <a:cubicBezTo>
                  <a:pt x="3000" y="11562"/>
                  <a:pt x="3269" y="11782"/>
                  <a:pt x="3600" y="11782"/>
                </a:cubicBezTo>
                <a:lnTo>
                  <a:pt x="18000" y="11782"/>
                </a:lnTo>
                <a:cubicBezTo>
                  <a:pt x="18331" y="11782"/>
                  <a:pt x="18600" y="11562"/>
                  <a:pt x="18600" y="11291"/>
                </a:cubicBezTo>
                <a:cubicBezTo>
                  <a:pt x="18600" y="11020"/>
                  <a:pt x="18331" y="10800"/>
                  <a:pt x="18000" y="10800"/>
                </a:cubicBezTo>
                <a:lnTo>
                  <a:pt x="3600" y="10800"/>
                </a:lnTo>
                <a:cubicBezTo>
                  <a:pt x="3269" y="10800"/>
                  <a:pt x="3000" y="11020"/>
                  <a:pt x="3000" y="11291"/>
                </a:cubicBezTo>
                <a:moveTo>
                  <a:pt x="20400" y="20618"/>
                </a:moveTo>
                <a:lnTo>
                  <a:pt x="6600" y="20618"/>
                </a:lnTo>
                <a:lnTo>
                  <a:pt x="1200" y="16200"/>
                </a:lnTo>
                <a:lnTo>
                  <a:pt x="1200" y="2945"/>
                </a:lnTo>
                <a:lnTo>
                  <a:pt x="4200" y="2945"/>
                </a:lnTo>
                <a:lnTo>
                  <a:pt x="4200" y="4418"/>
                </a:lnTo>
                <a:cubicBezTo>
                  <a:pt x="4200" y="4690"/>
                  <a:pt x="4469" y="4909"/>
                  <a:pt x="4800" y="4909"/>
                </a:cubicBezTo>
                <a:cubicBezTo>
                  <a:pt x="5131" y="4909"/>
                  <a:pt x="5400" y="4690"/>
                  <a:pt x="5400" y="4418"/>
                </a:cubicBezTo>
                <a:lnTo>
                  <a:pt x="5400" y="2945"/>
                </a:lnTo>
                <a:lnTo>
                  <a:pt x="6600" y="2945"/>
                </a:lnTo>
                <a:lnTo>
                  <a:pt x="6600" y="4418"/>
                </a:lnTo>
                <a:cubicBezTo>
                  <a:pt x="6600" y="4690"/>
                  <a:pt x="6869" y="4909"/>
                  <a:pt x="7200" y="4909"/>
                </a:cubicBezTo>
                <a:cubicBezTo>
                  <a:pt x="7531" y="4909"/>
                  <a:pt x="7800" y="4690"/>
                  <a:pt x="7800" y="4418"/>
                </a:cubicBezTo>
                <a:lnTo>
                  <a:pt x="7800" y="2945"/>
                </a:lnTo>
                <a:lnTo>
                  <a:pt x="9000" y="2945"/>
                </a:lnTo>
                <a:lnTo>
                  <a:pt x="9000" y="4418"/>
                </a:lnTo>
                <a:cubicBezTo>
                  <a:pt x="9000" y="4690"/>
                  <a:pt x="9269" y="4909"/>
                  <a:pt x="9600" y="4909"/>
                </a:cubicBezTo>
                <a:cubicBezTo>
                  <a:pt x="9931" y="4909"/>
                  <a:pt x="10200" y="4690"/>
                  <a:pt x="10200" y="4418"/>
                </a:cubicBezTo>
                <a:lnTo>
                  <a:pt x="10200" y="2945"/>
                </a:lnTo>
                <a:lnTo>
                  <a:pt x="11400" y="2945"/>
                </a:lnTo>
                <a:lnTo>
                  <a:pt x="11400" y="4418"/>
                </a:lnTo>
                <a:cubicBezTo>
                  <a:pt x="11400" y="4690"/>
                  <a:pt x="11669" y="4909"/>
                  <a:pt x="12000" y="4909"/>
                </a:cubicBezTo>
                <a:cubicBezTo>
                  <a:pt x="12331" y="4909"/>
                  <a:pt x="12600" y="4690"/>
                  <a:pt x="12600" y="4418"/>
                </a:cubicBezTo>
                <a:lnTo>
                  <a:pt x="12600" y="2945"/>
                </a:lnTo>
                <a:lnTo>
                  <a:pt x="13800" y="2945"/>
                </a:lnTo>
                <a:lnTo>
                  <a:pt x="13800" y="4418"/>
                </a:lnTo>
                <a:cubicBezTo>
                  <a:pt x="13800" y="4690"/>
                  <a:pt x="14069" y="4909"/>
                  <a:pt x="14400" y="4909"/>
                </a:cubicBezTo>
                <a:cubicBezTo>
                  <a:pt x="14731" y="4909"/>
                  <a:pt x="15000" y="4690"/>
                  <a:pt x="15000" y="4418"/>
                </a:cubicBezTo>
                <a:lnTo>
                  <a:pt x="15000" y="2945"/>
                </a:lnTo>
                <a:lnTo>
                  <a:pt x="16200" y="2945"/>
                </a:lnTo>
                <a:lnTo>
                  <a:pt x="16200" y="4418"/>
                </a:lnTo>
                <a:cubicBezTo>
                  <a:pt x="16200" y="4690"/>
                  <a:pt x="16469" y="4909"/>
                  <a:pt x="16800" y="4909"/>
                </a:cubicBezTo>
                <a:cubicBezTo>
                  <a:pt x="17131" y="4909"/>
                  <a:pt x="17400" y="4690"/>
                  <a:pt x="17400" y="4418"/>
                </a:cubicBezTo>
                <a:lnTo>
                  <a:pt x="17400" y="2945"/>
                </a:lnTo>
                <a:lnTo>
                  <a:pt x="20400" y="2945"/>
                </a:lnTo>
                <a:cubicBezTo>
                  <a:pt x="20400" y="2945"/>
                  <a:pt x="20400" y="20618"/>
                  <a:pt x="20400" y="20618"/>
                </a:cubicBezTo>
                <a:close/>
                <a:moveTo>
                  <a:pt x="1200" y="20618"/>
                </a:moveTo>
                <a:lnTo>
                  <a:pt x="1200" y="17673"/>
                </a:lnTo>
                <a:lnTo>
                  <a:pt x="4800" y="20618"/>
                </a:lnTo>
                <a:cubicBezTo>
                  <a:pt x="4800" y="20618"/>
                  <a:pt x="1200" y="20618"/>
                  <a:pt x="1200" y="20618"/>
                </a:cubicBezTo>
                <a:close/>
                <a:moveTo>
                  <a:pt x="20400" y="1964"/>
                </a:moveTo>
                <a:lnTo>
                  <a:pt x="17400" y="1964"/>
                </a:lnTo>
                <a:lnTo>
                  <a:pt x="17400" y="491"/>
                </a:lnTo>
                <a:cubicBezTo>
                  <a:pt x="17400" y="220"/>
                  <a:pt x="17131" y="0"/>
                  <a:pt x="16800" y="0"/>
                </a:cubicBezTo>
                <a:cubicBezTo>
                  <a:pt x="16469" y="0"/>
                  <a:pt x="16200" y="220"/>
                  <a:pt x="16200" y="491"/>
                </a:cubicBezTo>
                <a:lnTo>
                  <a:pt x="16200" y="1964"/>
                </a:lnTo>
                <a:lnTo>
                  <a:pt x="15000" y="1964"/>
                </a:lnTo>
                <a:lnTo>
                  <a:pt x="15000" y="491"/>
                </a:lnTo>
                <a:cubicBezTo>
                  <a:pt x="15000" y="220"/>
                  <a:pt x="14731" y="0"/>
                  <a:pt x="14400" y="0"/>
                </a:cubicBezTo>
                <a:cubicBezTo>
                  <a:pt x="14069" y="0"/>
                  <a:pt x="13800" y="220"/>
                  <a:pt x="13800" y="491"/>
                </a:cubicBezTo>
                <a:lnTo>
                  <a:pt x="13800" y="1964"/>
                </a:lnTo>
                <a:lnTo>
                  <a:pt x="12600" y="1964"/>
                </a:lnTo>
                <a:lnTo>
                  <a:pt x="12600" y="491"/>
                </a:lnTo>
                <a:cubicBezTo>
                  <a:pt x="12600" y="220"/>
                  <a:pt x="12331" y="0"/>
                  <a:pt x="12000" y="0"/>
                </a:cubicBezTo>
                <a:cubicBezTo>
                  <a:pt x="11669" y="0"/>
                  <a:pt x="11400" y="220"/>
                  <a:pt x="11400" y="491"/>
                </a:cubicBezTo>
                <a:lnTo>
                  <a:pt x="11400" y="1964"/>
                </a:lnTo>
                <a:lnTo>
                  <a:pt x="10200" y="1964"/>
                </a:lnTo>
                <a:lnTo>
                  <a:pt x="10200" y="491"/>
                </a:lnTo>
                <a:cubicBezTo>
                  <a:pt x="10200" y="220"/>
                  <a:pt x="9931" y="0"/>
                  <a:pt x="9600" y="0"/>
                </a:cubicBezTo>
                <a:cubicBezTo>
                  <a:pt x="9269" y="0"/>
                  <a:pt x="9000" y="220"/>
                  <a:pt x="9000" y="491"/>
                </a:cubicBezTo>
                <a:lnTo>
                  <a:pt x="9000" y="1964"/>
                </a:lnTo>
                <a:lnTo>
                  <a:pt x="7800" y="1964"/>
                </a:lnTo>
                <a:lnTo>
                  <a:pt x="7800" y="491"/>
                </a:lnTo>
                <a:cubicBezTo>
                  <a:pt x="7800" y="220"/>
                  <a:pt x="7531" y="0"/>
                  <a:pt x="7200" y="0"/>
                </a:cubicBezTo>
                <a:cubicBezTo>
                  <a:pt x="6869" y="0"/>
                  <a:pt x="6600" y="220"/>
                  <a:pt x="6600" y="491"/>
                </a:cubicBezTo>
                <a:lnTo>
                  <a:pt x="6600" y="1964"/>
                </a:lnTo>
                <a:lnTo>
                  <a:pt x="5400" y="1964"/>
                </a:lnTo>
                <a:lnTo>
                  <a:pt x="5400" y="491"/>
                </a:lnTo>
                <a:cubicBezTo>
                  <a:pt x="5400" y="220"/>
                  <a:pt x="5131" y="0"/>
                  <a:pt x="4800" y="0"/>
                </a:cubicBezTo>
                <a:cubicBezTo>
                  <a:pt x="4469" y="0"/>
                  <a:pt x="4200" y="220"/>
                  <a:pt x="4200" y="491"/>
                </a:cubicBezTo>
                <a:lnTo>
                  <a:pt x="4200" y="1964"/>
                </a:lnTo>
                <a:lnTo>
                  <a:pt x="1200" y="1964"/>
                </a:lnTo>
                <a:cubicBezTo>
                  <a:pt x="538" y="1964"/>
                  <a:pt x="0" y="2404"/>
                  <a:pt x="0" y="2945"/>
                </a:cubicBezTo>
                <a:lnTo>
                  <a:pt x="0" y="20618"/>
                </a:lnTo>
                <a:cubicBezTo>
                  <a:pt x="0" y="21161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1"/>
                  <a:pt x="21600" y="20618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3600" y="8836"/>
                </a:moveTo>
                <a:lnTo>
                  <a:pt x="10800" y="8836"/>
                </a:lnTo>
                <a:cubicBezTo>
                  <a:pt x="11131" y="8836"/>
                  <a:pt x="11400" y="8617"/>
                  <a:pt x="11400" y="8345"/>
                </a:cubicBezTo>
                <a:cubicBezTo>
                  <a:pt x="11400" y="8075"/>
                  <a:pt x="11131" y="7855"/>
                  <a:pt x="10800" y="7855"/>
                </a:cubicBezTo>
                <a:lnTo>
                  <a:pt x="3600" y="7855"/>
                </a:lnTo>
                <a:cubicBezTo>
                  <a:pt x="3269" y="7855"/>
                  <a:pt x="3000" y="8075"/>
                  <a:pt x="3000" y="8345"/>
                </a:cubicBezTo>
                <a:cubicBezTo>
                  <a:pt x="3000" y="8617"/>
                  <a:pt x="3269" y="8836"/>
                  <a:pt x="3600" y="8836"/>
                </a:cubicBezTo>
              </a:path>
            </a:pathLst>
          </a:custGeom>
          <a:solidFill>
            <a:srgbClr val="FF6600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181818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微软雅黑"/>
              <a:cs typeface="Lato Light" charset="0"/>
              <a:sym typeface="Gill Sans"/>
            </a:endParaRPr>
          </a:p>
        </p:txBody>
      </p:sp>
      <p:sp>
        <p:nvSpPr>
          <p:cNvPr id="44" name="Shape 2537">
            <a:extLst>
              <a:ext uri="{FF2B5EF4-FFF2-40B4-BE49-F238E27FC236}">
                <a16:creationId xmlns:a16="http://schemas.microsoft.com/office/drawing/2014/main" id="{C77771C5-75B9-1BA7-3349-B1A6BE8199B2}"/>
              </a:ext>
            </a:extLst>
          </p:cNvPr>
          <p:cNvSpPr/>
          <p:nvPr/>
        </p:nvSpPr>
        <p:spPr>
          <a:xfrm>
            <a:off x="572630" y="2717127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3745"/>
                </a:moveTo>
                <a:lnTo>
                  <a:pt x="3600" y="13745"/>
                </a:lnTo>
                <a:cubicBezTo>
                  <a:pt x="3269" y="13745"/>
                  <a:pt x="3000" y="13966"/>
                  <a:pt x="3000" y="14236"/>
                </a:cubicBezTo>
                <a:cubicBezTo>
                  <a:pt x="3000" y="14508"/>
                  <a:pt x="3269" y="14727"/>
                  <a:pt x="3600" y="14727"/>
                </a:cubicBezTo>
                <a:lnTo>
                  <a:pt x="14400" y="14727"/>
                </a:lnTo>
                <a:cubicBezTo>
                  <a:pt x="14731" y="14727"/>
                  <a:pt x="15000" y="14508"/>
                  <a:pt x="15000" y="14236"/>
                </a:cubicBezTo>
                <a:cubicBezTo>
                  <a:pt x="15000" y="13966"/>
                  <a:pt x="14731" y="13745"/>
                  <a:pt x="14400" y="13745"/>
                </a:cubicBezTo>
                <a:moveTo>
                  <a:pt x="3000" y="11291"/>
                </a:moveTo>
                <a:cubicBezTo>
                  <a:pt x="3000" y="11562"/>
                  <a:pt x="3269" y="11782"/>
                  <a:pt x="3600" y="11782"/>
                </a:cubicBezTo>
                <a:lnTo>
                  <a:pt x="18000" y="11782"/>
                </a:lnTo>
                <a:cubicBezTo>
                  <a:pt x="18331" y="11782"/>
                  <a:pt x="18600" y="11562"/>
                  <a:pt x="18600" y="11291"/>
                </a:cubicBezTo>
                <a:cubicBezTo>
                  <a:pt x="18600" y="11020"/>
                  <a:pt x="18331" y="10800"/>
                  <a:pt x="18000" y="10800"/>
                </a:cubicBezTo>
                <a:lnTo>
                  <a:pt x="3600" y="10800"/>
                </a:lnTo>
                <a:cubicBezTo>
                  <a:pt x="3269" y="10800"/>
                  <a:pt x="3000" y="11020"/>
                  <a:pt x="3000" y="11291"/>
                </a:cubicBezTo>
                <a:moveTo>
                  <a:pt x="20400" y="20618"/>
                </a:moveTo>
                <a:lnTo>
                  <a:pt x="6600" y="20618"/>
                </a:lnTo>
                <a:lnTo>
                  <a:pt x="1200" y="16200"/>
                </a:lnTo>
                <a:lnTo>
                  <a:pt x="1200" y="2945"/>
                </a:lnTo>
                <a:lnTo>
                  <a:pt x="4200" y="2945"/>
                </a:lnTo>
                <a:lnTo>
                  <a:pt x="4200" y="4418"/>
                </a:lnTo>
                <a:cubicBezTo>
                  <a:pt x="4200" y="4690"/>
                  <a:pt x="4469" y="4909"/>
                  <a:pt x="4800" y="4909"/>
                </a:cubicBezTo>
                <a:cubicBezTo>
                  <a:pt x="5131" y="4909"/>
                  <a:pt x="5400" y="4690"/>
                  <a:pt x="5400" y="4418"/>
                </a:cubicBezTo>
                <a:lnTo>
                  <a:pt x="5400" y="2945"/>
                </a:lnTo>
                <a:lnTo>
                  <a:pt x="6600" y="2945"/>
                </a:lnTo>
                <a:lnTo>
                  <a:pt x="6600" y="4418"/>
                </a:lnTo>
                <a:cubicBezTo>
                  <a:pt x="6600" y="4690"/>
                  <a:pt x="6869" y="4909"/>
                  <a:pt x="7200" y="4909"/>
                </a:cubicBezTo>
                <a:cubicBezTo>
                  <a:pt x="7531" y="4909"/>
                  <a:pt x="7800" y="4690"/>
                  <a:pt x="7800" y="4418"/>
                </a:cubicBezTo>
                <a:lnTo>
                  <a:pt x="7800" y="2945"/>
                </a:lnTo>
                <a:lnTo>
                  <a:pt x="9000" y="2945"/>
                </a:lnTo>
                <a:lnTo>
                  <a:pt x="9000" y="4418"/>
                </a:lnTo>
                <a:cubicBezTo>
                  <a:pt x="9000" y="4690"/>
                  <a:pt x="9269" y="4909"/>
                  <a:pt x="9600" y="4909"/>
                </a:cubicBezTo>
                <a:cubicBezTo>
                  <a:pt x="9931" y="4909"/>
                  <a:pt x="10200" y="4690"/>
                  <a:pt x="10200" y="4418"/>
                </a:cubicBezTo>
                <a:lnTo>
                  <a:pt x="10200" y="2945"/>
                </a:lnTo>
                <a:lnTo>
                  <a:pt x="11400" y="2945"/>
                </a:lnTo>
                <a:lnTo>
                  <a:pt x="11400" y="4418"/>
                </a:lnTo>
                <a:cubicBezTo>
                  <a:pt x="11400" y="4690"/>
                  <a:pt x="11669" y="4909"/>
                  <a:pt x="12000" y="4909"/>
                </a:cubicBezTo>
                <a:cubicBezTo>
                  <a:pt x="12331" y="4909"/>
                  <a:pt x="12600" y="4690"/>
                  <a:pt x="12600" y="4418"/>
                </a:cubicBezTo>
                <a:lnTo>
                  <a:pt x="12600" y="2945"/>
                </a:lnTo>
                <a:lnTo>
                  <a:pt x="13800" y="2945"/>
                </a:lnTo>
                <a:lnTo>
                  <a:pt x="13800" y="4418"/>
                </a:lnTo>
                <a:cubicBezTo>
                  <a:pt x="13800" y="4690"/>
                  <a:pt x="14069" y="4909"/>
                  <a:pt x="14400" y="4909"/>
                </a:cubicBezTo>
                <a:cubicBezTo>
                  <a:pt x="14731" y="4909"/>
                  <a:pt x="15000" y="4690"/>
                  <a:pt x="15000" y="4418"/>
                </a:cubicBezTo>
                <a:lnTo>
                  <a:pt x="15000" y="2945"/>
                </a:lnTo>
                <a:lnTo>
                  <a:pt x="16200" y="2945"/>
                </a:lnTo>
                <a:lnTo>
                  <a:pt x="16200" y="4418"/>
                </a:lnTo>
                <a:cubicBezTo>
                  <a:pt x="16200" y="4690"/>
                  <a:pt x="16469" y="4909"/>
                  <a:pt x="16800" y="4909"/>
                </a:cubicBezTo>
                <a:cubicBezTo>
                  <a:pt x="17131" y="4909"/>
                  <a:pt x="17400" y="4690"/>
                  <a:pt x="17400" y="4418"/>
                </a:cubicBezTo>
                <a:lnTo>
                  <a:pt x="17400" y="2945"/>
                </a:lnTo>
                <a:lnTo>
                  <a:pt x="20400" y="2945"/>
                </a:lnTo>
                <a:cubicBezTo>
                  <a:pt x="20400" y="2945"/>
                  <a:pt x="20400" y="20618"/>
                  <a:pt x="20400" y="20618"/>
                </a:cubicBezTo>
                <a:close/>
                <a:moveTo>
                  <a:pt x="1200" y="20618"/>
                </a:moveTo>
                <a:lnTo>
                  <a:pt x="1200" y="17673"/>
                </a:lnTo>
                <a:lnTo>
                  <a:pt x="4800" y="20618"/>
                </a:lnTo>
                <a:cubicBezTo>
                  <a:pt x="4800" y="20618"/>
                  <a:pt x="1200" y="20618"/>
                  <a:pt x="1200" y="20618"/>
                </a:cubicBezTo>
                <a:close/>
                <a:moveTo>
                  <a:pt x="20400" y="1964"/>
                </a:moveTo>
                <a:lnTo>
                  <a:pt x="17400" y="1964"/>
                </a:lnTo>
                <a:lnTo>
                  <a:pt x="17400" y="491"/>
                </a:lnTo>
                <a:cubicBezTo>
                  <a:pt x="17400" y="220"/>
                  <a:pt x="17131" y="0"/>
                  <a:pt x="16800" y="0"/>
                </a:cubicBezTo>
                <a:cubicBezTo>
                  <a:pt x="16469" y="0"/>
                  <a:pt x="16200" y="220"/>
                  <a:pt x="16200" y="491"/>
                </a:cubicBezTo>
                <a:lnTo>
                  <a:pt x="16200" y="1964"/>
                </a:lnTo>
                <a:lnTo>
                  <a:pt x="15000" y="1964"/>
                </a:lnTo>
                <a:lnTo>
                  <a:pt x="15000" y="491"/>
                </a:lnTo>
                <a:cubicBezTo>
                  <a:pt x="15000" y="220"/>
                  <a:pt x="14731" y="0"/>
                  <a:pt x="14400" y="0"/>
                </a:cubicBezTo>
                <a:cubicBezTo>
                  <a:pt x="14069" y="0"/>
                  <a:pt x="13800" y="220"/>
                  <a:pt x="13800" y="491"/>
                </a:cubicBezTo>
                <a:lnTo>
                  <a:pt x="13800" y="1964"/>
                </a:lnTo>
                <a:lnTo>
                  <a:pt x="12600" y="1964"/>
                </a:lnTo>
                <a:lnTo>
                  <a:pt x="12600" y="491"/>
                </a:lnTo>
                <a:cubicBezTo>
                  <a:pt x="12600" y="220"/>
                  <a:pt x="12331" y="0"/>
                  <a:pt x="12000" y="0"/>
                </a:cubicBezTo>
                <a:cubicBezTo>
                  <a:pt x="11669" y="0"/>
                  <a:pt x="11400" y="220"/>
                  <a:pt x="11400" y="491"/>
                </a:cubicBezTo>
                <a:lnTo>
                  <a:pt x="11400" y="1964"/>
                </a:lnTo>
                <a:lnTo>
                  <a:pt x="10200" y="1964"/>
                </a:lnTo>
                <a:lnTo>
                  <a:pt x="10200" y="491"/>
                </a:lnTo>
                <a:cubicBezTo>
                  <a:pt x="10200" y="220"/>
                  <a:pt x="9931" y="0"/>
                  <a:pt x="9600" y="0"/>
                </a:cubicBezTo>
                <a:cubicBezTo>
                  <a:pt x="9269" y="0"/>
                  <a:pt x="9000" y="220"/>
                  <a:pt x="9000" y="491"/>
                </a:cubicBezTo>
                <a:lnTo>
                  <a:pt x="9000" y="1964"/>
                </a:lnTo>
                <a:lnTo>
                  <a:pt x="7800" y="1964"/>
                </a:lnTo>
                <a:lnTo>
                  <a:pt x="7800" y="491"/>
                </a:lnTo>
                <a:cubicBezTo>
                  <a:pt x="7800" y="220"/>
                  <a:pt x="7531" y="0"/>
                  <a:pt x="7200" y="0"/>
                </a:cubicBezTo>
                <a:cubicBezTo>
                  <a:pt x="6869" y="0"/>
                  <a:pt x="6600" y="220"/>
                  <a:pt x="6600" y="491"/>
                </a:cubicBezTo>
                <a:lnTo>
                  <a:pt x="6600" y="1964"/>
                </a:lnTo>
                <a:lnTo>
                  <a:pt x="5400" y="1964"/>
                </a:lnTo>
                <a:lnTo>
                  <a:pt x="5400" y="491"/>
                </a:lnTo>
                <a:cubicBezTo>
                  <a:pt x="5400" y="220"/>
                  <a:pt x="5131" y="0"/>
                  <a:pt x="4800" y="0"/>
                </a:cubicBezTo>
                <a:cubicBezTo>
                  <a:pt x="4469" y="0"/>
                  <a:pt x="4200" y="220"/>
                  <a:pt x="4200" y="491"/>
                </a:cubicBezTo>
                <a:lnTo>
                  <a:pt x="4200" y="1964"/>
                </a:lnTo>
                <a:lnTo>
                  <a:pt x="1200" y="1964"/>
                </a:lnTo>
                <a:cubicBezTo>
                  <a:pt x="538" y="1964"/>
                  <a:pt x="0" y="2404"/>
                  <a:pt x="0" y="2945"/>
                </a:cubicBezTo>
                <a:lnTo>
                  <a:pt x="0" y="20618"/>
                </a:lnTo>
                <a:cubicBezTo>
                  <a:pt x="0" y="21161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1"/>
                  <a:pt x="21600" y="20618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3600" y="8836"/>
                </a:moveTo>
                <a:lnTo>
                  <a:pt x="10800" y="8836"/>
                </a:lnTo>
                <a:cubicBezTo>
                  <a:pt x="11131" y="8836"/>
                  <a:pt x="11400" y="8617"/>
                  <a:pt x="11400" y="8345"/>
                </a:cubicBezTo>
                <a:cubicBezTo>
                  <a:pt x="11400" y="8075"/>
                  <a:pt x="11131" y="7855"/>
                  <a:pt x="10800" y="7855"/>
                </a:cubicBezTo>
                <a:lnTo>
                  <a:pt x="3600" y="7855"/>
                </a:lnTo>
                <a:cubicBezTo>
                  <a:pt x="3269" y="7855"/>
                  <a:pt x="3000" y="8075"/>
                  <a:pt x="3000" y="8345"/>
                </a:cubicBezTo>
                <a:cubicBezTo>
                  <a:pt x="3000" y="8617"/>
                  <a:pt x="3269" y="8836"/>
                  <a:pt x="3600" y="8836"/>
                </a:cubicBezTo>
              </a:path>
            </a:pathLst>
          </a:custGeom>
          <a:solidFill>
            <a:srgbClr val="FF6600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181818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微软雅黑"/>
              <a:cs typeface="Lato Light" charset="0"/>
              <a:sym typeface="Gill Sans"/>
            </a:endParaRPr>
          </a:p>
        </p:txBody>
      </p:sp>
      <p:sp>
        <p:nvSpPr>
          <p:cNvPr id="45" name="Shape 2537">
            <a:extLst>
              <a:ext uri="{FF2B5EF4-FFF2-40B4-BE49-F238E27FC236}">
                <a16:creationId xmlns:a16="http://schemas.microsoft.com/office/drawing/2014/main" id="{38C4190C-41C0-7946-E03C-17C25BB59913}"/>
              </a:ext>
            </a:extLst>
          </p:cNvPr>
          <p:cNvSpPr/>
          <p:nvPr/>
        </p:nvSpPr>
        <p:spPr>
          <a:xfrm>
            <a:off x="575309" y="3877116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3745"/>
                </a:moveTo>
                <a:lnTo>
                  <a:pt x="3600" y="13745"/>
                </a:lnTo>
                <a:cubicBezTo>
                  <a:pt x="3269" y="13745"/>
                  <a:pt x="3000" y="13966"/>
                  <a:pt x="3000" y="14236"/>
                </a:cubicBezTo>
                <a:cubicBezTo>
                  <a:pt x="3000" y="14508"/>
                  <a:pt x="3269" y="14727"/>
                  <a:pt x="3600" y="14727"/>
                </a:cubicBezTo>
                <a:lnTo>
                  <a:pt x="14400" y="14727"/>
                </a:lnTo>
                <a:cubicBezTo>
                  <a:pt x="14731" y="14727"/>
                  <a:pt x="15000" y="14508"/>
                  <a:pt x="15000" y="14236"/>
                </a:cubicBezTo>
                <a:cubicBezTo>
                  <a:pt x="15000" y="13966"/>
                  <a:pt x="14731" y="13745"/>
                  <a:pt x="14400" y="13745"/>
                </a:cubicBezTo>
                <a:moveTo>
                  <a:pt x="3000" y="11291"/>
                </a:moveTo>
                <a:cubicBezTo>
                  <a:pt x="3000" y="11562"/>
                  <a:pt x="3269" y="11782"/>
                  <a:pt x="3600" y="11782"/>
                </a:cubicBezTo>
                <a:lnTo>
                  <a:pt x="18000" y="11782"/>
                </a:lnTo>
                <a:cubicBezTo>
                  <a:pt x="18331" y="11782"/>
                  <a:pt x="18600" y="11562"/>
                  <a:pt x="18600" y="11291"/>
                </a:cubicBezTo>
                <a:cubicBezTo>
                  <a:pt x="18600" y="11020"/>
                  <a:pt x="18331" y="10800"/>
                  <a:pt x="18000" y="10800"/>
                </a:cubicBezTo>
                <a:lnTo>
                  <a:pt x="3600" y="10800"/>
                </a:lnTo>
                <a:cubicBezTo>
                  <a:pt x="3269" y="10800"/>
                  <a:pt x="3000" y="11020"/>
                  <a:pt x="3000" y="11291"/>
                </a:cubicBezTo>
                <a:moveTo>
                  <a:pt x="20400" y="20618"/>
                </a:moveTo>
                <a:lnTo>
                  <a:pt x="6600" y="20618"/>
                </a:lnTo>
                <a:lnTo>
                  <a:pt x="1200" y="16200"/>
                </a:lnTo>
                <a:lnTo>
                  <a:pt x="1200" y="2945"/>
                </a:lnTo>
                <a:lnTo>
                  <a:pt x="4200" y="2945"/>
                </a:lnTo>
                <a:lnTo>
                  <a:pt x="4200" y="4418"/>
                </a:lnTo>
                <a:cubicBezTo>
                  <a:pt x="4200" y="4690"/>
                  <a:pt x="4469" y="4909"/>
                  <a:pt x="4800" y="4909"/>
                </a:cubicBezTo>
                <a:cubicBezTo>
                  <a:pt x="5131" y="4909"/>
                  <a:pt x="5400" y="4690"/>
                  <a:pt x="5400" y="4418"/>
                </a:cubicBezTo>
                <a:lnTo>
                  <a:pt x="5400" y="2945"/>
                </a:lnTo>
                <a:lnTo>
                  <a:pt x="6600" y="2945"/>
                </a:lnTo>
                <a:lnTo>
                  <a:pt x="6600" y="4418"/>
                </a:lnTo>
                <a:cubicBezTo>
                  <a:pt x="6600" y="4690"/>
                  <a:pt x="6869" y="4909"/>
                  <a:pt x="7200" y="4909"/>
                </a:cubicBezTo>
                <a:cubicBezTo>
                  <a:pt x="7531" y="4909"/>
                  <a:pt x="7800" y="4690"/>
                  <a:pt x="7800" y="4418"/>
                </a:cubicBezTo>
                <a:lnTo>
                  <a:pt x="7800" y="2945"/>
                </a:lnTo>
                <a:lnTo>
                  <a:pt x="9000" y="2945"/>
                </a:lnTo>
                <a:lnTo>
                  <a:pt x="9000" y="4418"/>
                </a:lnTo>
                <a:cubicBezTo>
                  <a:pt x="9000" y="4690"/>
                  <a:pt x="9269" y="4909"/>
                  <a:pt x="9600" y="4909"/>
                </a:cubicBezTo>
                <a:cubicBezTo>
                  <a:pt x="9931" y="4909"/>
                  <a:pt x="10200" y="4690"/>
                  <a:pt x="10200" y="4418"/>
                </a:cubicBezTo>
                <a:lnTo>
                  <a:pt x="10200" y="2945"/>
                </a:lnTo>
                <a:lnTo>
                  <a:pt x="11400" y="2945"/>
                </a:lnTo>
                <a:lnTo>
                  <a:pt x="11400" y="4418"/>
                </a:lnTo>
                <a:cubicBezTo>
                  <a:pt x="11400" y="4690"/>
                  <a:pt x="11669" y="4909"/>
                  <a:pt x="12000" y="4909"/>
                </a:cubicBezTo>
                <a:cubicBezTo>
                  <a:pt x="12331" y="4909"/>
                  <a:pt x="12600" y="4690"/>
                  <a:pt x="12600" y="4418"/>
                </a:cubicBezTo>
                <a:lnTo>
                  <a:pt x="12600" y="2945"/>
                </a:lnTo>
                <a:lnTo>
                  <a:pt x="13800" y="2945"/>
                </a:lnTo>
                <a:lnTo>
                  <a:pt x="13800" y="4418"/>
                </a:lnTo>
                <a:cubicBezTo>
                  <a:pt x="13800" y="4690"/>
                  <a:pt x="14069" y="4909"/>
                  <a:pt x="14400" y="4909"/>
                </a:cubicBezTo>
                <a:cubicBezTo>
                  <a:pt x="14731" y="4909"/>
                  <a:pt x="15000" y="4690"/>
                  <a:pt x="15000" y="4418"/>
                </a:cubicBezTo>
                <a:lnTo>
                  <a:pt x="15000" y="2945"/>
                </a:lnTo>
                <a:lnTo>
                  <a:pt x="16200" y="2945"/>
                </a:lnTo>
                <a:lnTo>
                  <a:pt x="16200" y="4418"/>
                </a:lnTo>
                <a:cubicBezTo>
                  <a:pt x="16200" y="4690"/>
                  <a:pt x="16469" y="4909"/>
                  <a:pt x="16800" y="4909"/>
                </a:cubicBezTo>
                <a:cubicBezTo>
                  <a:pt x="17131" y="4909"/>
                  <a:pt x="17400" y="4690"/>
                  <a:pt x="17400" y="4418"/>
                </a:cubicBezTo>
                <a:lnTo>
                  <a:pt x="17400" y="2945"/>
                </a:lnTo>
                <a:lnTo>
                  <a:pt x="20400" y="2945"/>
                </a:lnTo>
                <a:cubicBezTo>
                  <a:pt x="20400" y="2945"/>
                  <a:pt x="20400" y="20618"/>
                  <a:pt x="20400" y="20618"/>
                </a:cubicBezTo>
                <a:close/>
                <a:moveTo>
                  <a:pt x="1200" y="20618"/>
                </a:moveTo>
                <a:lnTo>
                  <a:pt x="1200" y="17673"/>
                </a:lnTo>
                <a:lnTo>
                  <a:pt x="4800" y="20618"/>
                </a:lnTo>
                <a:cubicBezTo>
                  <a:pt x="4800" y="20618"/>
                  <a:pt x="1200" y="20618"/>
                  <a:pt x="1200" y="20618"/>
                </a:cubicBezTo>
                <a:close/>
                <a:moveTo>
                  <a:pt x="20400" y="1964"/>
                </a:moveTo>
                <a:lnTo>
                  <a:pt x="17400" y="1964"/>
                </a:lnTo>
                <a:lnTo>
                  <a:pt x="17400" y="491"/>
                </a:lnTo>
                <a:cubicBezTo>
                  <a:pt x="17400" y="220"/>
                  <a:pt x="17131" y="0"/>
                  <a:pt x="16800" y="0"/>
                </a:cubicBezTo>
                <a:cubicBezTo>
                  <a:pt x="16469" y="0"/>
                  <a:pt x="16200" y="220"/>
                  <a:pt x="16200" y="491"/>
                </a:cubicBezTo>
                <a:lnTo>
                  <a:pt x="16200" y="1964"/>
                </a:lnTo>
                <a:lnTo>
                  <a:pt x="15000" y="1964"/>
                </a:lnTo>
                <a:lnTo>
                  <a:pt x="15000" y="491"/>
                </a:lnTo>
                <a:cubicBezTo>
                  <a:pt x="15000" y="220"/>
                  <a:pt x="14731" y="0"/>
                  <a:pt x="14400" y="0"/>
                </a:cubicBezTo>
                <a:cubicBezTo>
                  <a:pt x="14069" y="0"/>
                  <a:pt x="13800" y="220"/>
                  <a:pt x="13800" y="491"/>
                </a:cubicBezTo>
                <a:lnTo>
                  <a:pt x="13800" y="1964"/>
                </a:lnTo>
                <a:lnTo>
                  <a:pt x="12600" y="1964"/>
                </a:lnTo>
                <a:lnTo>
                  <a:pt x="12600" y="491"/>
                </a:lnTo>
                <a:cubicBezTo>
                  <a:pt x="12600" y="220"/>
                  <a:pt x="12331" y="0"/>
                  <a:pt x="12000" y="0"/>
                </a:cubicBezTo>
                <a:cubicBezTo>
                  <a:pt x="11669" y="0"/>
                  <a:pt x="11400" y="220"/>
                  <a:pt x="11400" y="491"/>
                </a:cubicBezTo>
                <a:lnTo>
                  <a:pt x="11400" y="1964"/>
                </a:lnTo>
                <a:lnTo>
                  <a:pt x="10200" y="1964"/>
                </a:lnTo>
                <a:lnTo>
                  <a:pt x="10200" y="491"/>
                </a:lnTo>
                <a:cubicBezTo>
                  <a:pt x="10200" y="220"/>
                  <a:pt x="9931" y="0"/>
                  <a:pt x="9600" y="0"/>
                </a:cubicBezTo>
                <a:cubicBezTo>
                  <a:pt x="9269" y="0"/>
                  <a:pt x="9000" y="220"/>
                  <a:pt x="9000" y="491"/>
                </a:cubicBezTo>
                <a:lnTo>
                  <a:pt x="9000" y="1964"/>
                </a:lnTo>
                <a:lnTo>
                  <a:pt x="7800" y="1964"/>
                </a:lnTo>
                <a:lnTo>
                  <a:pt x="7800" y="491"/>
                </a:lnTo>
                <a:cubicBezTo>
                  <a:pt x="7800" y="220"/>
                  <a:pt x="7531" y="0"/>
                  <a:pt x="7200" y="0"/>
                </a:cubicBezTo>
                <a:cubicBezTo>
                  <a:pt x="6869" y="0"/>
                  <a:pt x="6600" y="220"/>
                  <a:pt x="6600" y="491"/>
                </a:cubicBezTo>
                <a:lnTo>
                  <a:pt x="6600" y="1964"/>
                </a:lnTo>
                <a:lnTo>
                  <a:pt x="5400" y="1964"/>
                </a:lnTo>
                <a:lnTo>
                  <a:pt x="5400" y="491"/>
                </a:lnTo>
                <a:cubicBezTo>
                  <a:pt x="5400" y="220"/>
                  <a:pt x="5131" y="0"/>
                  <a:pt x="4800" y="0"/>
                </a:cubicBezTo>
                <a:cubicBezTo>
                  <a:pt x="4469" y="0"/>
                  <a:pt x="4200" y="220"/>
                  <a:pt x="4200" y="491"/>
                </a:cubicBezTo>
                <a:lnTo>
                  <a:pt x="4200" y="1964"/>
                </a:lnTo>
                <a:lnTo>
                  <a:pt x="1200" y="1964"/>
                </a:lnTo>
                <a:cubicBezTo>
                  <a:pt x="538" y="1964"/>
                  <a:pt x="0" y="2404"/>
                  <a:pt x="0" y="2945"/>
                </a:cubicBezTo>
                <a:lnTo>
                  <a:pt x="0" y="20618"/>
                </a:lnTo>
                <a:cubicBezTo>
                  <a:pt x="0" y="21161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1"/>
                  <a:pt x="21600" y="20618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3600" y="8836"/>
                </a:moveTo>
                <a:lnTo>
                  <a:pt x="10800" y="8836"/>
                </a:lnTo>
                <a:cubicBezTo>
                  <a:pt x="11131" y="8836"/>
                  <a:pt x="11400" y="8617"/>
                  <a:pt x="11400" y="8345"/>
                </a:cubicBezTo>
                <a:cubicBezTo>
                  <a:pt x="11400" y="8075"/>
                  <a:pt x="11131" y="7855"/>
                  <a:pt x="10800" y="7855"/>
                </a:cubicBezTo>
                <a:lnTo>
                  <a:pt x="3600" y="7855"/>
                </a:lnTo>
                <a:cubicBezTo>
                  <a:pt x="3269" y="7855"/>
                  <a:pt x="3000" y="8075"/>
                  <a:pt x="3000" y="8345"/>
                </a:cubicBezTo>
                <a:cubicBezTo>
                  <a:pt x="3000" y="8617"/>
                  <a:pt x="3269" y="8836"/>
                  <a:pt x="3600" y="8836"/>
                </a:cubicBezTo>
              </a:path>
            </a:pathLst>
          </a:custGeom>
          <a:solidFill>
            <a:srgbClr val="FF6600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181818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微软雅黑"/>
              <a:cs typeface="Lato Light" charset="0"/>
              <a:sym typeface="Gill Sans"/>
            </a:endParaRPr>
          </a:p>
        </p:txBody>
      </p:sp>
      <p:sp>
        <p:nvSpPr>
          <p:cNvPr id="46" name="Shape 2537">
            <a:extLst>
              <a:ext uri="{FF2B5EF4-FFF2-40B4-BE49-F238E27FC236}">
                <a16:creationId xmlns:a16="http://schemas.microsoft.com/office/drawing/2014/main" id="{39118DA0-3CC1-4869-9383-77BE9948AAA9}"/>
              </a:ext>
            </a:extLst>
          </p:cNvPr>
          <p:cNvSpPr/>
          <p:nvPr/>
        </p:nvSpPr>
        <p:spPr>
          <a:xfrm>
            <a:off x="569592" y="5260960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3745"/>
                </a:moveTo>
                <a:lnTo>
                  <a:pt x="3600" y="13745"/>
                </a:lnTo>
                <a:cubicBezTo>
                  <a:pt x="3269" y="13745"/>
                  <a:pt x="3000" y="13966"/>
                  <a:pt x="3000" y="14236"/>
                </a:cubicBezTo>
                <a:cubicBezTo>
                  <a:pt x="3000" y="14508"/>
                  <a:pt x="3269" y="14727"/>
                  <a:pt x="3600" y="14727"/>
                </a:cubicBezTo>
                <a:lnTo>
                  <a:pt x="14400" y="14727"/>
                </a:lnTo>
                <a:cubicBezTo>
                  <a:pt x="14731" y="14727"/>
                  <a:pt x="15000" y="14508"/>
                  <a:pt x="15000" y="14236"/>
                </a:cubicBezTo>
                <a:cubicBezTo>
                  <a:pt x="15000" y="13966"/>
                  <a:pt x="14731" y="13745"/>
                  <a:pt x="14400" y="13745"/>
                </a:cubicBezTo>
                <a:moveTo>
                  <a:pt x="3000" y="11291"/>
                </a:moveTo>
                <a:cubicBezTo>
                  <a:pt x="3000" y="11562"/>
                  <a:pt x="3269" y="11782"/>
                  <a:pt x="3600" y="11782"/>
                </a:cubicBezTo>
                <a:lnTo>
                  <a:pt x="18000" y="11782"/>
                </a:lnTo>
                <a:cubicBezTo>
                  <a:pt x="18331" y="11782"/>
                  <a:pt x="18600" y="11562"/>
                  <a:pt x="18600" y="11291"/>
                </a:cubicBezTo>
                <a:cubicBezTo>
                  <a:pt x="18600" y="11020"/>
                  <a:pt x="18331" y="10800"/>
                  <a:pt x="18000" y="10800"/>
                </a:cubicBezTo>
                <a:lnTo>
                  <a:pt x="3600" y="10800"/>
                </a:lnTo>
                <a:cubicBezTo>
                  <a:pt x="3269" y="10800"/>
                  <a:pt x="3000" y="11020"/>
                  <a:pt x="3000" y="11291"/>
                </a:cubicBezTo>
                <a:moveTo>
                  <a:pt x="20400" y="20618"/>
                </a:moveTo>
                <a:lnTo>
                  <a:pt x="6600" y="20618"/>
                </a:lnTo>
                <a:lnTo>
                  <a:pt x="1200" y="16200"/>
                </a:lnTo>
                <a:lnTo>
                  <a:pt x="1200" y="2945"/>
                </a:lnTo>
                <a:lnTo>
                  <a:pt x="4200" y="2945"/>
                </a:lnTo>
                <a:lnTo>
                  <a:pt x="4200" y="4418"/>
                </a:lnTo>
                <a:cubicBezTo>
                  <a:pt x="4200" y="4690"/>
                  <a:pt x="4469" y="4909"/>
                  <a:pt x="4800" y="4909"/>
                </a:cubicBezTo>
                <a:cubicBezTo>
                  <a:pt x="5131" y="4909"/>
                  <a:pt x="5400" y="4690"/>
                  <a:pt x="5400" y="4418"/>
                </a:cubicBezTo>
                <a:lnTo>
                  <a:pt x="5400" y="2945"/>
                </a:lnTo>
                <a:lnTo>
                  <a:pt x="6600" y="2945"/>
                </a:lnTo>
                <a:lnTo>
                  <a:pt x="6600" y="4418"/>
                </a:lnTo>
                <a:cubicBezTo>
                  <a:pt x="6600" y="4690"/>
                  <a:pt x="6869" y="4909"/>
                  <a:pt x="7200" y="4909"/>
                </a:cubicBezTo>
                <a:cubicBezTo>
                  <a:pt x="7531" y="4909"/>
                  <a:pt x="7800" y="4690"/>
                  <a:pt x="7800" y="4418"/>
                </a:cubicBezTo>
                <a:lnTo>
                  <a:pt x="7800" y="2945"/>
                </a:lnTo>
                <a:lnTo>
                  <a:pt x="9000" y="2945"/>
                </a:lnTo>
                <a:lnTo>
                  <a:pt x="9000" y="4418"/>
                </a:lnTo>
                <a:cubicBezTo>
                  <a:pt x="9000" y="4690"/>
                  <a:pt x="9269" y="4909"/>
                  <a:pt x="9600" y="4909"/>
                </a:cubicBezTo>
                <a:cubicBezTo>
                  <a:pt x="9931" y="4909"/>
                  <a:pt x="10200" y="4690"/>
                  <a:pt x="10200" y="4418"/>
                </a:cubicBezTo>
                <a:lnTo>
                  <a:pt x="10200" y="2945"/>
                </a:lnTo>
                <a:lnTo>
                  <a:pt x="11400" y="2945"/>
                </a:lnTo>
                <a:lnTo>
                  <a:pt x="11400" y="4418"/>
                </a:lnTo>
                <a:cubicBezTo>
                  <a:pt x="11400" y="4690"/>
                  <a:pt x="11669" y="4909"/>
                  <a:pt x="12000" y="4909"/>
                </a:cubicBezTo>
                <a:cubicBezTo>
                  <a:pt x="12331" y="4909"/>
                  <a:pt x="12600" y="4690"/>
                  <a:pt x="12600" y="4418"/>
                </a:cubicBezTo>
                <a:lnTo>
                  <a:pt x="12600" y="2945"/>
                </a:lnTo>
                <a:lnTo>
                  <a:pt x="13800" y="2945"/>
                </a:lnTo>
                <a:lnTo>
                  <a:pt x="13800" y="4418"/>
                </a:lnTo>
                <a:cubicBezTo>
                  <a:pt x="13800" y="4690"/>
                  <a:pt x="14069" y="4909"/>
                  <a:pt x="14400" y="4909"/>
                </a:cubicBezTo>
                <a:cubicBezTo>
                  <a:pt x="14731" y="4909"/>
                  <a:pt x="15000" y="4690"/>
                  <a:pt x="15000" y="4418"/>
                </a:cubicBezTo>
                <a:lnTo>
                  <a:pt x="15000" y="2945"/>
                </a:lnTo>
                <a:lnTo>
                  <a:pt x="16200" y="2945"/>
                </a:lnTo>
                <a:lnTo>
                  <a:pt x="16200" y="4418"/>
                </a:lnTo>
                <a:cubicBezTo>
                  <a:pt x="16200" y="4690"/>
                  <a:pt x="16469" y="4909"/>
                  <a:pt x="16800" y="4909"/>
                </a:cubicBezTo>
                <a:cubicBezTo>
                  <a:pt x="17131" y="4909"/>
                  <a:pt x="17400" y="4690"/>
                  <a:pt x="17400" y="4418"/>
                </a:cubicBezTo>
                <a:lnTo>
                  <a:pt x="17400" y="2945"/>
                </a:lnTo>
                <a:lnTo>
                  <a:pt x="20400" y="2945"/>
                </a:lnTo>
                <a:cubicBezTo>
                  <a:pt x="20400" y="2945"/>
                  <a:pt x="20400" y="20618"/>
                  <a:pt x="20400" y="20618"/>
                </a:cubicBezTo>
                <a:close/>
                <a:moveTo>
                  <a:pt x="1200" y="20618"/>
                </a:moveTo>
                <a:lnTo>
                  <a:pt x="1200" y="17673"/>
                </a:lnTo>
                <a:lnTo>
                  <a:pt x="4800" y="20618"/>
                </a:lnTo>
                <a:cubicBezTo>
                  <a:pt x="4800" y="20618"/>
                  <a:pt x="1200" y="20618"/>
                  <a:pt x="1200" y="20618"/>
                </a:cubicBezTo>
                <a:close/>
                <a:moveTo>
                  <a:pt x="20400" y="1964"/>
                </a:moveTo>
                <a:lnTo>
                  <a:pt x="17400" y="1964"/>
                </a:lnTo>
                <a:lnTo>
                  <a:pt x="17400" y="491"/>
                </a:lnTo>
                <a:cubicBezTo>
                  <a:pt x="17400" y="220"/>
                  <a:pt x="17131" y="0"/>
                  <a:pt x="16800" y="0"/>
                </a:cubicBezTo>
                <a:cubicBezTo>
                  <a:pt x="16469" y="0"/>
                  <a:pt x="16200" y="220"/>
                  <a:pt x="16200" y="491"/>
                </a:cubicBezTo>
                <a:lnTo>
                  <a:pt x="16200" y="1964"/>
                </a:lnTo>
                <a:lnTo>
                  <a:pt x="15000" y="1964"/>
                </a:lnTo>
                <a:lnTo>
                  <a:pt x="15000" y="491"/>
                </a:lnTo>
                <a:cubicBezTo>
                  <a:pt x="15000" y="220"/>
                  <a:pt x="14731" y="0"/>
                  <a:pt x="14400" y="0"/>
                </a:cubicBezTo>
                <a:cubicBezTo>
                  <a:pt x="14069" y="0"/>
                  <a:pt x="13800" y="220"/>
                  <a:pt x="13800" y="491"/>
                </a:cubicBezTo>
                <a:lnTo>
                  <a:pt x="13800" y="1964"/>
                </a:lnTo>
                <a:lnTo>
                  <a:pt x="12600" y="1964"/>
                </a:lnTo>
                <a:lnTo>
                  <a:pt x="12600" y="491"/>
                </a:lnTo>
                <a:cubicBezTo>
                  <a:pt x="12600" y="220"/>
                  <a:pt x="12331" y="0"/>
                  <a:pt x="12000" y="0"/>
                </a:cubicBezTo>
                <a:cubicBezTo>
                  <a:pt x="11669" y="0"/>
                  <a:pt x="11400" y="220"/>
                  <a:pt x="11400" y="491"/>
                </a:cubicBezTo>
                <a:lnTo>
                  <a:pt x="11400" y="1964"/>
                </a:lnTo>
                <a:lnTo>
                  <a:pt x="10200" y="1964"/>
                </a:lnTo>
                <a:lnTo>
                  <a:pt x="10200" y="491"/>
                </a:lnTo>
                <a:cubicBezTo>
                  <a:pt x="10200" y="220"/>
                  <a:pt x="9931" y="0"/>
                  <a:pt x="9600" y="0"/>
                </a:cubicBezTo>
                <a:cubicBezTo>
                  <a:pt x="9269" y="0"/>
                  <a:pt x="9000" y="220"/>
                  <a:pt x="9000" y="491"/>
                </a:cubicBezTo>
                <a:lnTo>
                  <a:pt x="9000" y="1964"/>
                </a:lnTo>
                <a:lnTo>
                  <a:pt x="7800" y="1964"/>
                </a:lnTo>
                <a:lnTo>
                  <a:pt x="7800" y="491"/>
                </a:lnTo>
                <a:cubicBezTo>
                  <a:pt x="7800" y="220"/>
                  <a:pt x="7531" y="0"/>
                  <a:pt x="7200" y="0"/>
                </a:cubicBezTo>
                <a:cubicBezTo>
                  <a:pt x="6869" y="0"/>
                  <a:pt x="6600" y="220"/>
                  <a:pt x="6600" y="491"/>
                </a:cubicBezTo>
                <a:lnTo>
                  <a:pt x="6600" y="1964"/>
                </a:lnTo>
                <a:lnTo>
                  <a:pt x="5400" y="1964"/>
                </a:lnTo>
                <a:lnTo>
                  <a:pt x="5400" y="491"/>
                </a:lnTo>
                <a:cubicBezTo>
                  <a:pt x="5400" y="220"/>
                  <a:pt x="5131" y="0"/>
                  <a:pt x="4800" y="0"/>
                </a:cubicBezTo>
                <a:cubicBezTo>
                  <a:pt x="4469" y="0"/>
                  <a:pt x="4200" y="220"/>
                  <a:pt x="4200" y="491"/>
                </a:cubicBezTo>
                <a:lnTo>
                  <a:pt x="4200" y="1964"/>
                </a:lnTo>
                <a:lnTo>
                  <a:pt x="1200" y="1964"/>
                </a:lnTo>
                <a:cubicBezTo>
                  <a:pt x="538" y="1964"/>
                  <a:pt x="0" y="2404"/>
                  <a:pt x="0" y="2945"/>
                </a:cubicBezTo>
                <a:lnTo>
                  <a:pt x="0" y="20618"/>
                </a:lnTo>
                <a:cubicBezTo>
                  <a:pt x="0" y="21161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1"/>
                  <a:pt x="21600" y="20618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3600" y="8836"/>
                </a:moveTo>
                <a:lnTo>
                  <a:pt x="10800" y="8836"/>
                </a:lnTo>
                <a:cubicBezTo>
                  <a:pt x="11131" y="8836"/>
                  <a:pt x="11400" y="8617"/>
                  <a:pt x="11400" y="8345"/>
                </a:cubicBezTo>
                <a:cubicBezTo>
                  <a:pt x="11400" y="8075"/>
                  <a:pt x="11131" y="7855"/>
                  <a:pt x="10800" y="7855"/>
                </a:cubicBezTo>
                <a:lnTo>
                  <a:pt x="3600" y="7855"/>
                </a:lnTo>
                <a:cubicBezTo>
                  <a:pt x="3269" y="7855"/>
                  <a:pt x="3000" y="8075"/>
                  <a:pt x="3000" y="8345"/>
                </a:cubicBezTo>
                <a:cubicBezTo>
                  <a:pt x="3000" y="8617"/>
                  <a:pt x="3269" y="8836"/>
                  <a:pt x="3600" y="8836"/>
                </a:cubicBezTo>
              </a:path>
            </a:pathLst>
          </a:custGeom>
          <a:solidFill>
            <a:srgbClr val="FF6600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181818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微软雅黑"/>
              <a:cs typeface="Lato Light" charset="0"/>
              <a:sym typeface="Gill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圆角矩形 22">
            <a:extLst>
              <a:ext uri="{FF2B5EF4-FFF2-40B4-BE49-F238E27FC236}">
                <a16:creationId xmlns:a16="http://schemas.microsoft.com/office/drawing/2014/main" id="{02AA00F9-6AEF-152C-9E73-80DF2DB404B2}"/>
              </a:ext>
            </a:extLst>
          </p:cNvPr>
          <p:cNvSpPr/>
          <p:nvPr/>
        </p:nvSpPr>
        <p:spPr>
          <a:xfrm>
            <a:off x="1995306" y="4681239"/>
            <a:ext cx="8048842" cy="1310400"/>
          </a:xfrm>
          <a:prstGeom prst="roundRect">
            <a:avLst>
              <a:gd name="adj" fmla="val 7441"/>
            </a:avLst>
          </a:prstGeom>
          <a:solidFill>
            <a:schemeClr val="accent1">
              <a:alpha val="19954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kumimoji="1" lang="zh-CN" altLang="en-US" sz="9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4204CB-71B1-7353-4D98-351D7F43A5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650" y="351785"/>
            <a:ext cx="1732943" cy="346588"/>
          </a:xfrm>
          <a:prstGeom prst="rect">
            <a:avLst/>
          </a:prstGeom>
        </p:spPr>
      </p:pic>
      <p:sp>
        <p:nvSpPr>
          <p:cNvPr id="5" name="标题 3">
            <a:extLst>
              <a:ext uri="{FF2B5EF4-FFF2-40B4-BE49-F238E27FC236}">
                <a16:creationId xmlns:a16="http://schemas.microsoft.com/office/drawing/2014/main" id="{EA4C0CF7-A261-A5E0-0AA7-1B531E6955C2}"/>
              </a:ext>
            </a:extLst>
          </p:cNvPr>
          <p:cNvSpPr txBox="1"/>
          <p:nvPr/>
        </p:nvSpPr>
        <p:spPr>
          <a:xfrm>
            <a:off x="428297" y="348246"/>
            <a:ext cx="9299028" cy="353667"/>
          </a:xfrm>
          <a:prstGeom prst="rect">
            <a:avLst/>
          </a:prstGeom>
        </p:spPr>
        <p:txBody>
          <a:bodyPr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defTabSz="914400"/>
            <a:r>
              <a:rPr lang="en" altLang="zh-CN" sz="3000" dirty="0">
                <a:solidFill>
                  <a:prstClr val="white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Dubbo3 – </a:t>
            </a:r>
            <a:r>
              <a:rPr lang="zh-CN" altLang="en-US" sz="3000" dirty="0">
                <a:solidFill>
                  <a:prstClr val="white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下一代云原生服务框架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CD7CB49E-C22B-5711-9770-1157FD4411C0}"/>
              </a:ext>
            </a:extLst>
          </p:cNvPr>
          <p:cNvSpPr/>
          <p:nvPr/>
        </p:nvSpPr>
        <p:spPr>
          <a:xfrm>
            <a:off x="1995306" y="1647136"/>
            <a:ext cx="2192530" cy="826606"/>
          </a:xfrm>
          <a:prstGeom prst="roundRect">
            <a:avLst>
              <a:gd name="adj" fmla="val 5473"/>
            </a:avLst>
          </a:prstGeom>
          <a:solidFill>
            <a:srgbClr val="FF6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7" name="Rectangle 48">
            <a:extLst>
              <a:ext uri="{FF2B5EF4-FFF2-40B4-BE49-F238E27FC236}">
                <a16:creationId xmlns:a16="http://schemas.microsoft.com/office/drawing/2014/main" id="{A2055F6D-DA88-DA83-9921-E8E42C86CD9C}"/>
              </a:ext>
            </a:extLst>
          </p:cNvPr>
          <p:cNvSpPr/>
          <p:nvPr/>
        </p:nvSpPr>
        <p:spPr>
          <a:xfrm>
            <a:off x="2228527" y="1873547"/>
            <a:ext cx="1726090" cy="229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zh-CN" altLang="en-US" sz="15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社区用户</a:t>
            </a:r>
            <a:endParaRPr lang="en-US" altLang="zh-CN" sz="15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  <a:p>
            <a:pPr algn="ctr" defTabSz="228600"/>
            <a:r>
              <a:rPr lang="zh-CN" altLang="en-US" sz="15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（阿里巴巴</a:t>
            </a:r>
            <a:r>
              <a:rPr lang="en-US" altLang="zh-CN" sz="15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HSF3</a:t>
            </a:r>
            <a:r>
              <a:rPr lang="zh-CN" altLang="en-US" sz="15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）</a:t>
            </a:r>
            <a:endParaRPr lang="en-US" sz="15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D25BE49F-8117-A7F2-BA7F-459B886FA3FD}"/>
              </a:ext>
            </a:extLst>
          </p:cNvPr>
          <p:cNvSpPr/>
          <p:nvPr/>
        </p:nvSpPr>
        <p:spPr>
          <a:xfrm>
            <a:off x="4857237" y="1647136"/>
            <a:ext cx="2192530" cy="826606"/>
          </a:xfrm>
          <a:prstGeom prst="roundRect">
            <a:avLst>
              <a:gd name="adj" fmla="val 5473"/>
            </a:avLst>
          </a:prstGeom>
          <a:solidFill>
            <a:srgbClr val="FF6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9" name="Rectangle 48">
            <a:extLst>
              <a:ext uri="{FF2B5EF4-FFF2-40B4-BE49-F238E27FC236}">
                <a16:creationId xmlns:a16="http://schemas.microsoft.com/office/drawing/2014/main" id="{314AF543-7FC1-74E7-44C1-9ECBBBEFA5C3}"/>
              </a:ext>
            </a:extLst>
          </p:cNvPr>
          <p:cNvSpPr/>
          <p:nvPr/>
        </p:nvSpPr>
        <p:spPr>
          <a:xfrm>
            <a:off x="5090457" y="1945484"/>
            <a:ext cx="1726090" cy="229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zh-CN" altLang="en-US" sz="15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云产品</a:t>
            </a:r>
            <a:endParaRPr lang="en-US" sz="15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1C7220DB-F3C3-9E53-AE24-3148D6703649}"/>
              </a:ext>
            </a:extLst>
          </p:cNvPr>
          <p:cNvSpPr/>
          <p:nvPr/>
        </p:nvSpPr>
        <p:spPr>
          <a:xfrm>
            <a:off x="7864549" y="1643596"/>
            <a:ext cx="2192530" cy="826606"/>
          </a:xfrm>
          <a:prstGeom prst="roundRect">
            <a:avLst>
              <a:gd name="adj" fmla="val 5473"/>
            </a:avLst>
          </a:prstGeom>
          <a:solidFill>
            <a:srgbClr val="FF6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11" name="Rectangle 48">
            <a:extLst>
              <a:ext uri="{FF2B5EF4-FFF2-40B4-BE49-F238E27FC236}">
                <a16:creationId xmlns:a16="http://schemas.microsoft.com/office/drawing/2014/main" id="{03F2A635-6F77-F10A-088E-B7F9BAFCB9ED}"/>
              </a:ext>
            </a:extLst>
          </p:cNvPr>
          <p:cNvSpPr/>
          <p:nvPr/>
        </p:nvSpPr>
        <p:spPr>
          <a:xfrm>
            <a:off x="8097769" y="1941945"/>
            <a:ext cx="1726090" cy="229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zh-CN" altLang="en-US" sz="15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生态产品</a:t>
            </a:r>
            <a:endParaRPr lang="en-US" sz="15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0BE9BC7B-0306-D342-BC20-78FFAA3D7202}"/>
              </a:ext>
            </a:extLst>
          </p:cNvPr>
          <p:cNvSpPr/>
          <p:nvPr/>
        </p:nvSpPr>
        <p:spPr>
          <a:xfrm>
            <a:off x="1995306" y="3164187"/>
            <a:ext cx="8061773" cy="826606"/>
          </a:xfrm>
          <a:prstGeom prst="roundRect">
            <a:avLst>
              <a:gd name="adj" fmla="val 5473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13" name="Rectangle 48">
            <a:extLst>
              <a:ext uri="{FF2B5EF4-FFF2-40B4-BE49-F238E27FC236}">
                <a16:creationId xmlns:a16="http://schemas.microsoft.com/office/drawing/2014/main" id="{57143937-143C-BB19-F3D6-7E6D20BE4DCB}"/>
              </a:ext>
            </a:extLst>
          </p:cNvPr>
          <p:cNvSpPr/>
          <p:nvPr/>
        </p:nvSpPr>
        <p:spPr>
          <a:xfrm>
            <a:off x="5172797" y="3458415"/>
            <a:ext cx="1726090" cy="229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altLang="zh-CN" sz="15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Dubbo3</a:t>
            </a:r>
            <a:endParaRPr lang="en-US" sz="15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14" name="Rectangle 48">
            <a:extLst>
              <a:ext uri="{FF2B5EF4-FFF2-40B4-BE49-F238E27FC236}">
                <a16:creationId xmlns:a16="http://schemas.microsoft.com/office/drawing/2014/main" id="{B0ECAF90-E519-3EAE-118A-4026805B04A1}"/>
              </a:ext>
            </a:extLst>
          </p:cNvPr>
          <p:cNvSpPr/>
          <p:nvPr/>
        </p:nvSpPr>
        <p:spPr>
          <a:xfrm>
            <a:off x="2185468" y="5221484"/>
            <a:ext cx="1723321" cy="229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altLang="zh-CN" sz="15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Cloud</a:t>
            </a:r>
            <a:r>
              <a:rPr lang="zh-CN" altLang="en-US" sz="15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 </a:t>
            </a:r>
            <a:r>
              <a:rPr lang="en-US" altLang="zh-CN" sz="15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Native</a:t>
            </a:r>
            <a:endParaRPr lang="en-US" sz="15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494D86C0-0CC3-79EB-EDB6-F0F8DDA1F78A}"/>
              </a:ext>
            </a:extLst>
          </p:cNvPr>
          <p:cNvSpPr/>
          <p:nvPr/>
        </p:nvSpPr>
        <p:spPr>
          <a:xfrm>
            <a:off x="2218373" y="5000205"/>
            <a:ext cx="1657616" cy="693086"/>
          </a:xfrm>
          <a:prstGeom prst="roundRect">
            <a:avLst>
              <a:gd name="adj" fmla="val 5473"/>
            </a:avLst>
          </a:prstGeom>
          <a:solidFill>
            <a:schemeClr val="bg1">
              <a:alpha val="1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0D5806A1-0BEB-DA36-410E-CC2798D53532}"/>
              </a:ext>
            </a:extLst>
          </p:cNvPr>
          <p:cNvSpPr/>
          <p:nvPr/>
        </p:nvSpPr>
        <p:spPr>
          <a:xfrm>
            <a:off x="4212653" y="5000205"/>
            <a:ext cx="1657616" cy="693086"/>
          </a:xfrm>
          <a:prstGeom prst="roundRect">
            <a:avLst>
              <a:gd name="adj" fmla="val 5473"/>
            </a:avLst>
          </a:prstGeom>
          <a:solidFill>
            <a:schemeClr val="bg1">
              <a:alpha val="1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314153E1-A3CB-3F0C-2DAD-C43A1877BF1A}"/>
              </a:ext>
            </a:extLst>
          </p:cNvPr>
          <p:cNvSpPr/>
          <p:nvPr/>
        </p:nvSpPr>
        <p:spPr>
          <a:xfrm>
            <a:off x="6206933" y="5000205"/>
            <a:ext cx="1657616" cy="693086"/>
          </a:xfrm>
          <a:prstGeom prst="roundRect">
            <a:avLst>
              <a:gd name="adj" fmla="val 5473"/>
            </a:avLst>
          </a:prstGeom>
          <a:solidFill>
            <a:schemeClr val="bg1">
              <a:alpha val="1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3C750D9-F981-C675-BD2C-1BC9F1869A8E}"/>
              </a:ext>
            </a:extLst>
          </p:cNvPr>
          <p:cNvSpPr/>
          <p:nvPr/>
        </p:nvSpPr>
        <p:spPr>
          <a:xfrm>
            <a:off x="8201213" y="5000205"/>
            <a:ext cx="1657616" cy="693086"/>
          </a:xfrm>
          <a:prstGeom prst="roundRect">
            <a:avLst>
              <a:gd name="adj" fmla="val 5473"/>
            </a:avLst>
          </a:prstGeom>
          <a:solidFill>
            <a:schemeClr val="bg1">
              <a:alpha val="1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20" name="Rectangle 48">
            <a:extLst>
              <a:ext uri="{FF2B5EF4-FFF2-40B4-BE49-F238E27FC236}">
                <a16:creationId xmlns:a16="http://schemas.microsoft.com/office/drawing/2014/main" id="{B9AE2361-C87C-FC95-31FA-39F783F9BC8E}"/>
              </a:ext>
            </a:extLst>
          </p:cNvPr>
          <p:cNvSpPr/>
          <p:nvPr/>
        </p:nvSpPr>
        <p:spPr>
          <a:xfrm>
            <a:off x="4154608" y="5231793"/>
            <a:ext cx="1723321" cy="229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5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Dubbo</a:t>
            </a:r>
            <a:r>
              <a:rPr lang="en-US" altLang="zh-CN" sz="15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2</a:t>
            </a:r>
            <a:endParaRPr lang="en-US" sz="15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21" name="Rectangle 48">
            <a:extLst>
              <a:ext uri="{FF2B5EF4-FFF2-40B4-BE49-F238E27FC236}">
                <a16:creationId xmlns:a16="http://schemas.microsoft.com/office/drawing/2014/main" id="{A9C5CFA9-AF52-DA16-671B-AB03BCC49C87}"/>
              </a:ext>
            </a:extLst>
          </p:cNvPr>
          <p:cNvSpPr/>
          <p:nvPr/>
        </p:nvSpPr>
        <p:spPr>
          <a:xfrm>
            <a:off x="6141123" y="5221484"/>
            <a:ext cx="1723321" cy="229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5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HSF2</a:t>
            </a:r>
          </a:p>
        </p:txBody>
      </p:sp>
      <p:sp>
        <p:nvSpPr>
          <p:cNvPr id="22" name="Rectangle 48">
            <a:extLst>
              <a:ext uri="{FF2B5EF4-FFF2-40B4-BE49-F238E27FC236}">
                <a16:creationId xmlns:a16="http://schemas.microsoft.com/office/drawing/2014/main" id="{CB0ED4C4-FAD2-493D-F702-77BB5CD5460E}"/>
              </a:ext>
            </a:extLst>
          </p:cNvPr>
          <p:cNvSpPr/>
          <p:nvPr/>
        </p:nvSpPr>
        <p:spPr>
          <a:xfrm>
            <a:off x="8135403" y="5231793"/>
            <a:ext cx="1723321" cy="229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5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Features</a:t>
            </a:r>
          </a:p>
        </p:txBody>
      </p:sp>
      <p:sp>
        <p:nvSpPr>
          <p:cNvPr id="25" name="Rectangle 48">
            <a:extLst>
              <a:ext uri="{FF2B5EF4-FFF2-40B4-BE49-F238E27FC236}">
                <a16:creationId xmlns:a16="http://schemas.microsoft.com/office/drawing/2014/main" id="{64F6C799-D9F9-433D-E3C7-689D88168CBA}"/>
              </a:ext>
            </a:extLst>
          </p:cNvPr>
          <p:cNvSpPr/>
          <p:nvPr/>
        </p:nvSpPr>
        <p:spPr>
          <a:xfrm>
            <a:off x="2435103" y="2737164"/>
            <a:ext cx="406603" cy="2109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altLang="zh-CN" sz="15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SPI</a:t>
            </a:r>
            <a:endParaRPr lang="en-US" sz="15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26" name="上箭头 25">
            <a:extLst>
              <a:ext uri="{FF2B5EF4-FFF2-40B4-BE49-F238E27FC236}">
                <a16:creationId xmlns:a16="http://schemas.microsoft.com/office/drawing/2014/main" id="{C763D904-FD8F-AB3A-35F7-0F482D256C84}"/>
              </a:ext>
            </a:extLst>
          </p:cNvPr>
          <p:cNvSpPr/>
          <p:nvPr/>
        </p:nvSpPr>
        <p:spPr>
          <a:xfrm>
            <a:off x="2841706" y="2498559"/>
            <a:ext cx="406603" cy="59776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kumimoji="1" lang="zh-CN" altLang="en-US" sz="9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27" name="Rectangle 48">
            <a:extLst>
              <a:ext uri="{FF2B5EF4-FFF2-40B4-BE49-F238E27FC236}">
                <a16:creationId xmlns:a16="http://schemas.microsoft.com/office/drawing/2014/main" id="{82B311A9-B3C9-C7F9-BF91-9E7D92A1EA15}"/>
              </a:ext>
            </a:extLst>
          </p:cNvPr>
          <p:cNvSpPr/>
          <p:nvPr/>
        </p:nvSpPr>
        <p:spPr>
          <a:xfrm>
            <a:off x="5393727" y="2758687"/>
            <a:ext cx="406603" cy="2109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altLang="zh-CN" sz="15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SPI</a:t>
            </a:r>
            <a:endParaRPr lang="en-US" sz="15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28" name="上箭头 27">
            <a:extLst>
              <a:ext uri="{FF2B5EF4-FFF2-40B4-BE49-F238E27FC236}">
                <a16:creationId xmlns:a16="http://schemas.microsoft.com/office/drawing/2014/main" id="{F7019B59-DD12-5F17-C8E3-0AD5411AB8DC}"/>
              </a:ext>
            </a:extLst>
          </p:cNvPr>
          <p:cNvSpPr/>
          <p:nvPr/>
        </p:nvSpPr>
        <p:spPr>
          <a:xfrm>
            <a:off x="5800330" y="2520083"/>
            <a:ext cx="406603" cy="59776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kumimoji="1" lang="zh-CN" altLang="en-US" sz="9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29" name="Rectangle 48">
            <a:extLst>
              <a:ext uri="{FF2B5EF4-FFF2-40B4-BE49-F238E27FC236}">
                <a16:creationId xmlns:a16="http://schemas.microsoft.com/office/drawing/2014/main" id="{4EAFC1BB-C448-508C-DB9D-195284A4FF1B}"/>
              </a:ext>
            </a:extLst>
          </p:cNvPr>
          <p:cNvSpPr/>
          <p:nvPr/>
        </p:nvSpPr>
        <p:spPr>
          <a:xfrm>
            <a:off x="8352352" y="2737164"/>
            <a:ext cx="406603" cy="2109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altLang="zh-CN" sz="15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SPI</a:t>
            </a:r>
            <a:endParaRPr lang="en-US" sz="15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30" name="上箭头 29">
            <a:extLst>
              <a:ext uri="{FF2B5EF4-FFF2-40B4-BE49-F238E27FC236}">
                <a16:creationId xmlns:a16="http://schemas.microsoft.com/office/drawing/2014/main" id="{780F5555-E9A4-E1E7-7C1A-51DFC16BCDDE}"/>
              </a:ext>
            </a:extLst>
          </p:cNvPr>
          <p:cNvSpPr/>
          <p:nvPr/>
        </p:nvSpPr>
        <p:spPr>
          <a:xfrm>
            <a:off x="8758955" y="2498559"/>
            <a:ext cx="406603" cy="59776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kumimoji="1" lang="zh-CN" altLang="en-US" sz="9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31" name="Rectangle 48">
            <a:extLst>
              <a:ext uri="{FF2B5EF4-FFF2-40B4-BE49-F238E27FC236}">
                <a16:creationId xmlns:a16="http://schemas.microsoft.com/office/drawing/2014/main" id="{474B0F84-2C9F-7C13-6A79-422184117EA9}"/>
              </a:ext>
            </a:extLst>
          </p:cNvPr>
          <p:cNvSpPr/>
          <p:nvPr/>
        </p:nvSpPr>
        <p:spPr>
          <a:xfrm>
            <a:off x="185976" y="2617483"/>
            <a:ext cx="1726090" cy="704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zh-CN" altLang="en-US" sz="15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贡献</a:t>
            </a:r>
            <a:endParaRPr lang="en-US" altLang="zh-CN" sz="15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  <a:p>
            <a:pPr algn="ctr" defTabSz="228600"/>
            <a:r>
              <a:rPr lang="zh-CN" altLang="en-US" sz="15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社区</a:t>
            </a:r>
            <a:endParaRPr lang="en-US" sz="15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32" name="Rectangle 48">
            <a:extLst>
              <a:ext uri="{FF2B5EF4-FFF2-40B4-BE49-F238E27FC236}">
                <a16:creationId xmlns:a16="http://schemas.microsoft.com/office/drawing/2014/main" id="{9569241A-C8EB-C29A-A315-3CCC483CFB08}"/>
              </a:ext>
            </a:extLst>
          </p:cNvPr>
          <p:cNvSpPr/>
          <p:nvPr/>
        </p:nvSpPr>
        <p:spPr>
          <a:xfrm>
            <a:off x="10159619" y="2617483"/>
            <a:ext cx="1726090" cy="704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zh-CN" altLang="en-US" sz="15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贡献</a:t>
            </a:r>
            <a:endParaRPr lang="en-US" altLang="zh-CN" sz="15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  <a:p>
            <a:pPr algn="ctr" defTabSz="228600"/>
            <a:r>
              <a:rPr lang="zh-CN" altLang="en-US" sz="15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生态</a:t>
            </a:r>
            <a:endParaRPr lang="en-US" sz="15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34" name="任意形状 33">
            <a:extLst>
              <a:ext uri="{FF2B5EF4-FFF2-40B4-BE49-F238E27FC236}">
                <a16:creationId xmlns:a16="http://schemas.microsoft.com/office/drawing/2014/main" id="{86662CC6-77F0-CDFF-B831-B03BA3D888D0}"/>
              </a:ext>
            </a:extLst>
          </p:cNvPr>
          <p:cNvSpPr/>
          <p:nvPr/>
        </p:nvSpPr>
        <p:spPr>
          <a:xfrm>
            <a:off x="1401702" y="2062475"/>
            <a:ext cx="510363" cy="1515013"/>
          </a:xfrm>
          <a:custGeom>
            <a:avLst/>
            <a:gdLst>
              <a:gd name="connsiteX0" fmla="*/ 1020726 w 1020726"/>
              <a:gd name="connsiteY0" fmla="*/ 0 h 3168502"/>
              <a:gd name="connsiteX1" fmla="*/ 0 w 1020726"/>
              <a:gd name="connsiteY1" fmla="*/ 0 h 3168502"/>
              <a:gd name="connsiteX2" fmla="*/ 0 w 1020726"/>
              <a:gd name="connsiteY2" fmla="*/ 3168502 h 3168502"/>
              <a:gd name="connsiteX3" fmla="*/ 999460 w 1020726"/>
              <a:gd name="connsiteY3" fmla="*/ 3168502 h 3168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0726" h="3168502">
                <a:moveTo>
                  <a:pt x="1020726" y="0"/>
                </a:moveTo>
                <a:lnTo>
                  <a:pt x="0" y="0"/>
                </a:lnTo>
                <a:lnTo>
                  <a:pt x="0" y="3168502"/>
                </a:lnTo>
                <a:lnTo>
                  <a:pt x="999460" y="3168502"/>
                </a:lnTo>
              </a:path>
            </a:pathLst>
          </a:custGeom>
          <a:noFill/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kumimoji="1" lang="zh-CN" altLang="en-US" sz="9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35" name="任意形状 34">
            <a:extLst>
              <a:ext uri="{FF2B5EF4-FFF2-40B4-BE49-F238E27FC236}">
                <a16:creationId xmlns:a16="http://schemas.microsoft.com/office/drawing/2014/main" id="{863C6F04-AC3A-E62E-68D2-15DEFE493048}"/>
              </a:ext>
            </a:extLst>
          </p:cNvPr>
          <p:cNvSpPr/>
          <p:nvPr/>
        </p:nvSpPr>
        <p:spPr>
          <a:xfrm flipH="1">
            <a:off x="10140320" y="2062475"/>
            <a:ext cx="510363" cy="1515013"/>
          </a:xfrm>
          <a:custGeom>
            <a:avLst/>
            <a:gdLst>
              <a:gd name="connsiteX0" fmla="*/ 1020726 w 1020726"/>
              <a:gd name="connsiteY0" fmla="*/ 0 h 3168502"/>
              <a:gd name="connsiteX1" fmla="*/ 0 w 1020726"/>
              <a:gd name="connsiteY1" fmla="*/ 0 h 3168502"/>
              <a:gd name="connsiteX2" fmla="*/ 0 w 1020726"/>
              <a:gd name="connsiteY2" fmla="*/ 3168502 h 3168502"/>
              <a:gd name="connsiteX3" fmla="*/ 999460 w 1020726"/>
              <a:gd name="connsiteY3" fmla="*/ 3168502 h 3168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0726" h="3168502">
                <a:moveTo>
                  <a:pt x="1020726" y="0"/>
                </a:moveTo>
                <a:lnTo>
                  <a:pt x="0" y="0"/>
                </a:lnTo>
                <a:lnTo>
                  <a:pt x="0" y="3168502"/>
                </a:lnTo>
                <a:lnTo>
                  <a:pt x="999460" y="3168502"/>
                </a:lnTo>
              </a:path>
            </a:pathLst>
          </a:custGeom>
          <a:noFill/>
          <a:ln>
            <a:solidFill>
              <a:schemeClr val="bg1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kumimoji="1" lang="zh-CN" altLang="en-US" sz="90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66641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4F2104E0-21DB-4892-9E65-6B29CC17EE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650" y="351785"/>
            <a:ext cx="1732943" cy="346588"/>
          </a:xfrm>
          <a:prstGeom prst="rect">
            <a:avLst/>
          </a:prstGeom>
        </p:spPr>
      </p:pic>
      <p:sp>
        <p:nvSpPr>
          <p:cNvPr id="16" name="标题 3">
            <a:extLst>
              <a:ext uri="{FF2B5EF4-FFF2-40B4-BE49-F238E27FC236}">
                <a16:creationId xmlns:a16="http://schemas.microsoft.com/office/drawing/2014/main" id="{71AAD3B4-732F-7D5C-39C0-7AEF0CAF493C}"/>
              </a:ext>
            </a:extLst>
          </p:cNvPr>
          <p:cNvSpPr txBox="1"/>
          <p:nvPr/>
        </p:nvSpPr>
        <p:spPr>
          <a:xfrm>
            <a:off x="428297" y="348246"/>
            <a:ext cx="9299028" cy="353667"/>
          </a:xfrm>
          <a:prstGeom prst="rect">
            <a:avLst/>
          </a:prstGeom>
        </p:spPr>
        <p:txBody>
          <a:bodyPr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defTabSz="914400"/>
            <a:r>
              <a:rPr lang="zh-CN" altLang="en-US" sz="3000" dirty="0">
                <a:solidFill>
                  <a:prstClr val="white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升级 </a:t>
            </a:r>
            <a:r>
              <a:rPr lang="en" altLang="zh-CN" sz="3000" dirty="0">
                <a:solidFill>
                  <a:prstClr val="white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Dubbo3 </a:t>
            </a:r>
            <a:r>
              <a:rPr lang="zh-CN" altLang="en-US" sz="3000" dirty="0">
                <a:solidFill>
                  <a:prstClr val="white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的收益</a:t>
            </a:r>
          </a:p>
        </p:txBody>
      </p:sp>
      <p:sp>
        <p:nvSpPr>
          <p:cNvPr id="17" name="Oval 99">
            <a:extLst>
              <a:ext uri="{FF2B5EF4-FFF2-40B4-BE49-F238E27FC236}">
                <a16:creationId xmlns:a16="http://schemas.microsoft.com/office/drawing/2014/main" id="{E7DD4658-2959-5DB0-A04C-CFAEB6CCBD8A}"/>
              </a:ext>
            </a:extLst>
          </p:cNvPr>
          <p:cNvSpPr/>
          <p:nvPr/>
        </p:nvSpPr>
        <p:spPr>
          <a:xfrm>
            <a:off x="1779115" y="2180102"/>
            <a:ext cx="1601717" cy="1601718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en-US" sz="900" b="1">
              <a:solidFill>
                <a:srgbClr val="FFFFFF"/>
              </a:solidFill>
              <a:latin typeface="Lato Bold" charset="0"/>
              <a:ea typeface="微软雅黑"/>
            </a:endParaRPr>
          </a:p>
        </p:txBody>
      </p:sp>
      <p:sp>
        <p:nvSpPr>
          <p:cNvPr id="18" name="Oval 103">
            <a:extLst>
              <a:ext uri="{FF2B5EF4-FFF2-40B4-BE49-F238E27FC236}">
                <a16:creationId xmlns:a16="http://schemas.microsoft.com/office/drawing/2014/main" id="{E5129CCF-4DF8-D6EC-DF30-34F5B8A029B3}"/>
              </a:ext>
            </a:extLst>
          </p:cNvPr>
          <p:cNvSpPr/>
          <p:nvPr/>
        </p:nvSpPr>
        <p:spPr>
          <a:xfrm>
            <a:off x="5295142" y="2180102"/>
            <a:ext cx="1601717" cy="1601718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en-US" sz="900" b="1">
              <a:solidFill>
                <a:srgbClr val="FFFFFF"/>
              </a:solidFill>
              <a:latin typeface="Lato Bold" charset="0"/>
              <a:ea typeface="微软雅黑"/>
            </a:endParaRPr>
          </a:p>
        </p:txBody>
      </p:sp>
      <p:sp>
        <p:nvSpPr>
          <p:cNvPr id="20" name="Oval 106">
            <a:extLst>
              <a:ext uri="{FF2B5EF4-FFF2-40B4-BE49-F238E27FC236}">
                <a16:creationId xmlns:a16="http://schemas.microsoft.com/office/drawing/2014/main" id="{B695B139-6BBF-F1BF-4DC8-1A6653A59314}"/>
              </a:ext>
            </a:extLst>
          </p:cNvPr>
          <p:cNvSpPr/>
          <p:nvPr/>
        </p:nvSpPr>
        <p:spPr>
          <a:xfrm>
            <a:off x="8811169" y="2180102"/>
            <a:ext cx="1601717" cy="1601718"/>
          </a:xfrm>
          <a:prstGeom prst="ellipse">
            <a:avLst/>
          </a:prstGeom>
          <a:solidFill>
            <a:srgbClr val="FF6A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en-US" sz="900" b="1">
              <a:solidFill>
                <a:srgbClr val="FFFFFF"/>
              </a:solidFill>
              <a:latin typeface="Lato Bold" charset="0"/>
              <a:ea typeface="微软雅黑"/>
            </a:endParaRPr>
          </a:p>
        </p:txBody>
      </p:sp>
      <p:sp>
        <p:nvSpPr>
          <p:cNvPr id="21" name="Shape 2547">
            <a:extLst>
              <a:ext uri="{FF2B5EF4-FFF2-40B4-BE49-F238E27FC236}">
                <a16:creationId xmlns:a16="http://schemas.microsoft.com/office/drawing/2014/main" id="{B7530FF5-E78E-24DF-FDDA-413376C74BA7}"/>
              </a:ext>
            </a:extLst>
          </p:cNvPr>
          <p:cNvSpPr/>
          <p:nvPr/>
        </p:nvSpPr>
        <p:spPr>
          <a:xfrm>
            <a:off x="9293602" y="2662619"/>
            <a:ext cx="636850" cy="6366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Lato Bold" charset="0"/>
              <a:ea typeface="Lato Bold" charset="0"/>
              <a:cs typeface="Lato Bold" charset="0"/>
              <a:sym typeface="Gill Sans"/>
            </a:endParaRPr>
          </a:p>
        </p:txBody>
      </p:sp>
      <p:sp>
        <p:nvSpPr>
          <p:cNvPr id="22" name="Shape 2587">
            <a:extLst>
              <a:ext uri="{FF2B5EF4-FFF2-40B4-BE49-F238E27FC236}">
                <a16:creationId xmlns:a16="http://schemas.microsoft.com/office/drawing/2014/main" id="{93386D0E-42EE-9444-D703-0B93AF9CFBF1}"/>
              </a:ext>
            </a:extLst>
          </p:cNvPr>
          <p:cNvSpPr/>
          <p:nvPr/>
        </p:nvSpPr>
        <p:spPr>
          <a:xfrm>
            <a:off x="2261548" y="2662619"/>
            <a:ext cx="636850" cy="6366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Lato Bold" charset="0"/>
              <a:ea typeface="Lato Bold" charset="0"/>
              <a:cs typeface="Lato Bold" charset="0"/>
              <a:sym typeface="Gill Sans"/>
            </a:endParaRPr>
          </a:p>
        </p:txBody>
      </p:sp>
      <p:sp>
        <p:nvSpPr>
          <p:cNvPr id="23" name="Shape 2934">
            <a:extLst>
              <a:ext uri="{FF2B5EF4-FFF2-40B4-BE49-F238E27FC236}">
                <a16:creationId xmlns:a16="http://schemas.microsoft.com/office/drawing/2014/main" id="{A8A7A5B0-9F44-47B3-1CA0-033FE082030A}"/>
              </a:ext>
            </a:extLst>
          </p:cNvPr>
          <p:cNvSpPr/>
          <p:nvPr/>
        </p:nvSpPr>
        <p:spPr>
          <a:xfrm>
            <a:off x="5864418" y="2662619"/>
            <a:ext cx="463165" cy="6366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b="1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Lato Bold" charset="0"/>
              <a:ea typeface="Lato Bold" charset="0"/>
              <a:cs typeface="Lato Bold" charset="0"/>
              <a:sym typeface="Gill Sans"/>
            </a:endParaRPr>
          </a:p>
        </p:txBody>
      </p:sp>
      <p:sp>
        <p:nvSpPr>
          <p:cNvPr id="24" name="TextBox 83">
            <a:extLst>
              <a:ext uri="{FF2B5EF4-FFF2-40B4-BE49-F238E27FC236}">
                <a16:creationId xmlns:a16="http://schemas.microsoft.com/office/drawing/2014/main" id="{54D2276B-6E30-FE3F-62B0-42F76239E254}"/>
              </a:ext>
            </a:extLst>
          </p:cNvPr>
          <p:cNvSpPr txBox="1"/>
          <p:nvPr/>
        </p:nvSpPr>
        <p:spPr>
          <a:xfrm>
            <a:off x="1297571" y="4011672"/>
            <a:ext cx="2564805" cy="2437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228600">
              <a:lnSpc>
                <a:spcPts val="1868"/>
              </a:lnSpc>
              <a:spcAft>
                <a:spcPts val="1600"/>
              </a:spcAft>
            </a:pPr>
            <a:r>
              <a:rPr lang="zh-CN" altLang="en-US" sz="2000" b="1" dirty="0">
                <a:solidFill>
                  <a:prstClr val="white"/>
                </a:solidFill>
                <a:latin typeface="Alibaba PuHuiTi 2.0 75 SemiBold" pitchFamily="18" charset="-122"/>
                <a:ea typeface="Alibaba PuHuiTi 2.0 75 SemiBold" pitchFamily="18" charset="-122"/>
                <a:cs typeface="Alibaba PuHuiTi 2.0 75 SemiBold" pitchFamily="18" charset="-122"/>
              </a:rPr>
              <a:t>性能、资源利用率提升</a:t>
            </a:r>
            <a:endParaRPr lang="en-US" sz="2000" b="1" dirty="0">
              <a:solidFill>
                <a:prstClr val="white"/>
              </a:solidFill>
              <a:latin typeface="Alibaba PuHuiTi 2.0 75 SemiBold" pitchFamily="18" charset="-122"/>
              <a:ea typeface="Alibaba PuHuiTi 2.0 75 SemiBold" pitchFamily="18" charset="-122"/>
              <a:cs typeface="Alibaba PuHuiTi 2.0 75 SemiBold" pitchFamily="18" charset="-122"/>
            </a:endParaRPr>
          </a:p>
        </p:txBody>
      </p:sp>
      <p:sp>
        <p:nvSpPr>
          <p:cNvPr id="25" name="TextBox 85">
            <a:extLst>
              <a:ext uri="{FF2B5EF4-FFF2-40B4-BE49-F238E27FC236}">
                <a16:creationId xmlns:a16="http://schemas.microsoft.com/office/drawing/2014/main" id="{8B5AADFD-763F-54B6-ECFB-ED1BCCC924AA}"/>
              </a:ext>
            </a:extLst>
          </p:cNvPr>
          <p:cNvSpPr txBox="1"/>
          <p:nvPr/>
        </p:nvSpPr>
        <p:spPr>
          <a:xfrm>
            <a:off x="1533330" y="4374397"/>
            <a:ext cx="2015944" cy="748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228600">
              <a:lnSpc>
                <a:spcPts val="2018"/>
              </a:lnSpc>
            </a:pPr>
            <a:r>
              <a:rPr lang="zh-CN" altLang="en-US" sz="14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单机内存下降 </a:t>
            </a:r>
            <a:r>
              <a:rPr lang="en-US" altLang="zh-CN" sz="14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50%</a:t>
            </a:r>
          </a:p>
          <a:p>
            <a:pPr algn="ctr" defTabSz="228600">
              <a:lnSpc>
                <a:spcPts val="2018"/>
              </a:lnSpc>
            </a:pPr>
            <a:r>
              <a:rPr lang="zh-CN" altLang="en-US" sz="14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百万集群实例，横向扩容</a:t>
            </a:r>
            <a:endParaRPr lang="en-US" altLang="zh-CN" sz="1400" dirty="0">
              <a:solidFill>
                <a:prstClr val="white"/>
              </a:solidFill>
              <a:latin typeface="Alibaba PuHuiTi 2.0 65 Medium" pitchFamily="18" charset="-122"/>
              <a:ea typeface="Alibaba PuHuiTi 2.0 65 Medium" pitchFamily="18" charset="-122"/>
              <a:cs typeface="Alibaba PuHuiTi 2.0 65 Medium" pitchFamily="18" charset="-122"/>
            </a:endParaRPr>
          </a:p>
          <a:p>
            <a:pPr algn="ctr" defTabSz="228600">
              <a:lnSpc>
                <a:spcPts val="2018"/>
              </a:lnSpc>
            </a:pPr>
            <a:r>
              <a:rPr lang="zh-CN" altLang="en-US" sz="14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整体吞吐量提升</a:t>
            </a:r>
            <a:endParaRPr lang="en-US" sz="1400" dirty="0">
              <a:solidFill>
                <a:prstClr val="white"/>
              </a:solidFill>
              <a:latin typeface="Alibaba PuHuiTi 2.0 65 Medium" pitchFamily="18" charset="-122"/>
              <a:ea typeface="Alibaba PuHuiTi 2.0 65 Medium" pitchFamily="18" charset="-122"/>
              <a:cs typeface="Alibaba PuHuiTi 2.0 65 Medium" pitchFamily="18" charset="-122"/>
            </a:endParaRPr>
          </a:p>
        </p:txBody>
      </p:sp>
      <p:sp>
        <p:nvSpPr>
          <p:cNvPr id="26" name="TextBox 88">
            <a:extLst>
              <a:ext uri="{FF2B5EF4-FFF2-40B4-BE49-F238E27FC236}">
                <a16:creationId xmlns:a16="http://schemas.microsoft.com/office/drawing/2014/main" id="{14271F76-72D3-A7FC-C036-D425997D720D}"/>
              </a:ext>
            </a:extLst>
          </p:cNvPr>
          <p:cNvSpPr txBox="1"/>
          <p:nvPr/>
        </p:nvSpPr>
        <p:spPr>
          <a:xfrm>
            <a:off x="5070077" y="4011672"/>
            <a:ext cx="2051845" cy="2437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228600">
              <a:lnSpc>
                <a:spcPts val="1868"/>
              </a:lnSpc>
              <a:spcAft>
                <a:spcPts val="1600"/>
              </a:spcAft>
            </a:pPr>
            <a:r>
              <a:rPr lang="zh-CN" altLang="en-US" sz="2000" b="1" dirty="0">
                <a:solidFill>
                  <a:prstClr val="white"/>
                </a:solidFill>
                <a:latin typeface="Alibaba PuHuiTi 2.0 75 SemiBold" pitchFamily="18" charset="-122"/>
                <a:ea typeface="Alibaba PuHuiTi 2.0 75 SemiBold" pitchFamily="18" charset="-122"/>
                <a:cs typeface="Alibaba PuHuiTi 2.0 75 SemiBold" pitchFamily="18" charset="-122"/>
              </a:rPr>
              <a:t>助力业务架构升级</a:t>
            </a:r>
            <a:endParaRPr lang="en-US" sz="2000" b="1" dirty="0">
              <a:solidFill>
                <a:prstClr val="white"/>
              </a:solidFill>
              <a:latin typeface="Alibaba PuHuiTi 2.0 75 SemiBold" pitchFamily="18" charset="-122"/>
              <a:ea typeface="Alibaba PuHuiTi 2.0 75 SemiBold" pitchFamily="18" charset="-122"/>
              <a:cs typeface="Alibaba PuHuiTi 2.0 75 SemiBold" pitchFamily="18" charset="-122"/>
            </a:endParaRPr>
          </a:p>
        </p:txBody>
      </p:sp>
      <p:sp>
        <p:nvSpPr>
          <p:cNvPr id="27" name="TextBox 89">
            <a:extLst>
              <a:ext uri="{FF2B5EF4-FFF2-40B4-BE49-F238E27FC236}">
                <a16:creationId xmlns:a16="http://schemas.microsoft.com/office/drawing/2014/main" id="{E3936CF3-81F2-82CB-BB28-6740D65257E8}"/>
              </a:ext>
            </a:extLst>
          </p:cNvPr>
          <p:cNvSpPr txBox="1"/>
          <p:nvPr/>
        </p:nvSpPr>
        <p:spPr>
          <a:xfrm>
            <a:off x="4542294" y="4374397"/>
            <a:ext cx="3237184" cy="491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228600">
              <a:lnSpc>
                <a:spcPts val="2018"/>
              </a:lnSpc>
            </a:pPr>
            <a:r>
              <a:rPr lang="zh-CN" altLang="en-US" sz="14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更通用协议，打通前端、网关、后端服务</a:t>
            </a:r>
            <a:endParaRPr lang="en-US" altLang="zh-CN" sz="1400" dirty="0">
              <a:solidFill>
                <a:prstClr val="white"/>
              </a:solidFill>
              <a:latin typeface="Alibaba PuHuiTi 2.0 65 Medium" pitchFamily="18" charset="-122"/>
              <a:ea typeface="Alibaba PuHuiTi 2.0 65 Medium" pitchFamily="18" charset="-122"/>
              <a:cs typeface="Alibaba PuHuiTi 2.0 65 Medium" pitchFamily="18" charset="-122"/>
            </a:endParaRPr>
          </a:p>
          <a:p>
            <a:pPr algn="ctr" defTabSz="228600">
              <a:lnSpc>
                <a:spcPts val="2018"/>
              </a:lnSpc>
            </a:pPr>
            <a:r>
              <a:rPr lang="zh-CN" altLang="en-US" sz="14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流式通信，更丰富业务场景</a:t>
            </a:r>
            <a:endParaRPr lang="en-US" sz="1400" dirty="0">
              <a:solidFill>
                <a:prstClr val="white"/>
              </a:solidFill>
              <a:latin typeface="Alibaba PuHuiTi 2.0 65 Medium" pitchFamily="18" charset="-122"/>
              <a:ea typeface="Alibaba PuHuiTi 2.0 65 Medium" pitchFamily="18" charset="-122"/>
              <a:cs typeface="Alibaba PuHuiTi 2.0 65 Medium" pitchFamily="18" charset="-122"/>
            </a:endParaRPr>
          </a:p>
        </p:txBody>
      </p:sp>
      <p:sp>
        <p:nvSpPr>
          <p:cNvPr id="28" name="TextBox 91">
            <a:extLst>
              <a:ext uri="{FF2B5EF4-FFF2-40B4-BE49-F238E27FC236}">
                <a16:creationId xmlns:a16="http://schemas.microsoft.com/office/drawing/2014/main" id="{A54CCF25-1182-8239-1FDC-C25495EF1B36}"/>
              </a:ext>
            </a:extLst>
          </p:cNvPr>
          <p:cNvSpPr txBox="1"/>
          <p:nvPr/>
        </p:nvSpPr>
        <p:spPr>
          <a:xfrm>
            <a:off x="9227307" y="4011672"/>
            <a:ext cx="769442" cy="2437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228600">
              <a:lnSpc>
                <a:spcPts val="1868"/>
              </a:lnSpc>
              <a:spcAft>
                <a:spcPts val="1600"/>
              </a:spcAft>
            </a:pPr>
            <a:r>
              <a:rPr lang="zh-CN" altLang="en-US" sz="2000" b="1" dirty="0">
                <a:solidFill>
                  <a:prstClr val="white"/>
                </a:solidFill>
                <a:latin typeface="Alibaba PuHuiTi 2.0 75 SemiBold" pitchFamily="18" charset="-122"/>
                <a:ea typeface="Alibaba PuHuiTi 2.0 75 SemiBold" pitchFamily="18" charset="-122"/>
                <a:cs typeface="Alibaba PuHuiTi 2.0 75 SemiBold" pitchFamily="18" charset="-122"/>
              </a:rPr>
              <a:t>云原生</a:t>
            </a:r>
            <a:endParaRPr lang="en-US" sz="2000" b="1" dirty="0">
              <a:solidFill>
                <a:prstClr val="white"/>
              </a:solidFill>
              <a:latin typeface="Alibaba PuHuiTi 2.0 75 SemiBold" pitchFamily="18" charset="-122"/>
              <a:ea typeface="Alibaba PuHuiTi 2.0 75 SemiBold" pitchFamily="18" charset="-122"/>
              <a:cs typeface="Alibaba PuHuiTi 2.0 75 SemiBold" pitchFamily="18" charset="-122"/>
            </a:endParaRPr>
          </a:p>
        </p:txBody>
      </p:sp>
      <p:sp>
        <p:nvSpPr>
          <p:cNvPr id="29" name="TextBox 93">
            <a:extLst>
              <a:ext uri="{FF2B5EF4-FFF2-40B4-BE49-F238E27FC236}">
                <a16:creationId xmlns:a16="http://schemas.microsoft.com/office/drawing/2014/main" id="{D24536D3-D3F6-5CBF-60A5-DF7CE67CE54B}"/>
              </a:ext>
            </a:extLst>
          </p:cNvPr>
          <p:cNvSpPr txBox="1"/>
          <p:nvPr/>
        </p:nvSpPr>
        <p:spPr>
          <a:xfrm>
            <a:off x="8604055" y="4374397"/>
            <a:ext cx="2015944" cy="748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228600">
              <a:lnSpc>
                <a:spcPts val="2018"/>
              </a:lnSpc>
            </a:pPr>
            <a:r>
              <a:rPr lang="zh-CN" altLang="en-US" sz="14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屏蔽基础设施层变革</a:t>
            </a:r>
            <a:endParaRPr lang="en-US" altLang="zh-CN" sz="1400" dirty="0">
              <a:solidFill>
                <a:prstClr val="white"/>
              </a:solidFill>
              <a:latin typeface="Alibaba PuHuiTi 2.0 65 Medium" pitchFamily="18" charset="-122"/>
              <a:ea typeface="Alibaba PuHuiTi 2.0 65 Medium" pitchFamily="18" charset="-122"/>
              <a:cs typeface="Alibaba PuHuiTi 2.0 65 Medium" pitchFamily="18" charset="-122"/>
            </a:endParaRPr>
          </a:p>
          <a:p>
            <a:pPr algn="ctr" defTabSz="228600">
              <a:lnSpc>
                <a:spcPts val="2018"/>
              </a:lnSpc>
            </a:pPr>
            <a:r>
              <a:rPr lang="zh-CN" altLang="en-US" sz="14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降低 </a:t>
            </a:r>
            <a:r>
              <a:rPr lang="en-US" altLang="zh-CN" sz="14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Mesh</a:t>
            </a:r>
            <a:r>
              <a:rPr lang="zh-CN" altLang="en-US" sz="14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 升级成本</a:t>
            </a:r>
            <a:endParaRPr lang="en-US" altLang="zh-CN" sz="1400" dirty="0">
              <a:solidFill>
                <a:prstClr val="white"/>
              </a:solidFill>
              <a:latin typeface="Alibaba PuHuiTi 2.0 65 Medium" pitchFamily="18" charset="-122"/>
              <a:ea typeface="Alibaba PuHuiTi 2.0 65 Medium" pitchFamily="18" charset="-122"/>
              <a:cs typeface="Alibaba PuHuiTi 2.0 65 Medium" pitchFamily="18" charset="-122"/>
            </a:endParaRPr>
          </a:p>
          <a:p>
            <a:pPr algn="ctr" defTabSz="228600">
              <a:lnSpc>
                <a:spcPts val="2018"/>
              </a:lnSpc>
            </a:pPr>
            <a:r>
              <a:rPr lang="zh-CN" altLang="en-US" sz="1400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</a:rPr>
              <a:t>更丰富流量治理模型</a:t>
            </a:r>
            <a:endParaRPr lang="en-US" altLang="zh-CN" sz="1400" dirty="0">
              <a:solidFill>
                <a:prstClr val="white"/>
              </a:solidFill>
              <a:latin typeface="Alibaba PuHuiTi 2.0 65 Medium" pitchFamily="18" charset="-122"/>
              <a:ea typeface="Alibaba PuHuiTi 2.0 65 Medium" pitchFamily="18" charset="-122"/>
              <a:cs typeface="Alibaba PuHuiTi 2.0 65 Medium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E6636BC20180234D78A0072836F0B3B062B9B207100DDB20A0D98F39B16C2BA34B43BC38C168AB0122592F0838465CEB921921FAF1D0ABC11BBFC26B7F4E1ADA24FB2EADD526949754C728F767A2439F9FD0E9157C626057A81A5197EE01DCA8DD06229F4E3</a:t>
            </a:r>
          </a:p>
        </p:txBody>
      </p:sp>
      <p:sp>
        <p:nvSpPr>
          <p:cNvPr id="5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E6636BC20180234D78A0072836F0B99012B9B2041CBB0BD0AED9843CB1E92B759B4BB3387161DB0A22092008384687EBAD09218A11D00BB11BBFC253752E1BD324F50EAD8127E48704882AE76E224046D963E4B175990FA048DEA195FADFAC88D9862B9F9E3</a:t>
            </a:r>
          </a:p>
        </p:txBody>
      </p:sp>
      <p:sp>
        <p:nvSpPr>
          <p:cNvPr id="6" name="文本框 3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E6636BC20180234D78A0072836F0BE8092B9B20C1995FBB0AAD98B33B1032B25BB4EBB387163FB0F22C92E08384670EB2809215AC1D0FBA11BBFC2437A1E1FD724F5F8AD632564B7B4FF2ED7684240538A9CE0BE76481F81688BF19F28E95C98DFE620900E3</a:t>
            </a:r>
          </a:p>
        </p:txBody>
      </p:sp>
      <p:sp>
        <p:nvSpPr>
          <p:cNvPr id="7" name="文本框 4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E6636BC20180234D78A0072836F0BC5042B9B2071914ABA0AFD98A36B1312BA09B46B338D169DB042219260838466CEBCA09217A11D0EBD11BBFC21D70AE1BD124F79CADC02084A7F49B2BF76E924D54EB27EF457D2D6E7658AE919C47F25C58DA8624926E3</a:t>
            </a:r>
          </a:p>
        </p:txBody>
      </p:sp>
      <p:sp>
        <p:nvSpPr>
          <p:cNvPr id="8" name="文本框 5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E6636BC20180234D78A0072836F0B1F0B2B9B20C194F3BB0ADD98331B1C62B51CB43B838C16E8B0E22C92408C8468EEBE509210AC1D04BD11BBFC228762E2FD824FCBAAD1124B6E784AF2DE761024E5537DCE27771BF55E7D8EF319F2F7D5C28DEE626942E3</a:t>
            </a:r>
          </a:p>
        </p:txBody>
      </p:sp>
      <p:sp>
        <p:nvSpPr>
          <p:cNvPr id="9" name="文本框 6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E6636BC20180234D78A0072836F0BEC032B9B20719E7ABD0A4D98930B1B12B712B41B8383169AB0722192908C8467AEB500921AA91D06BC11BBFC236721E20D524FF49AD4320F65744DB2EA767924C574BB3E271732605D208AA119547C05C28DCF62D9E0E3</a:t>
            </a:r>
          </a:p>
        </p:txBody>
      </p:sp>
      <p:sp>
        <p:nvSpPr>
          <p:cNvPr id="10" name="文本框 7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BBAAD9C20180234D78A0072836F0B3D0F2B9B20F17062BA0AED98A36B1592BA12B4DB63861636B0F22592308C84635EBDA09217A31D0EBC11BBFC2117CBE2DD124FE92AD4F2776A7040728C7604243DF3CC7E0757D97657F5887C19CEC514C28DAD62A9F4E3</a:t>
            </a:r>
          </a:p>
        </p:txBody>
      </p:sp>
      <p:sp>
        <p:nvSpPr>
          <p:cNvPr id="11" name="文本框 8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 dirty="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 dirty="0">
                <a:solidFill>
                  <a:srgbClr val="FFFFFF"/>
                </a:solidFill>
                <a:latin typeface="微软雅黑"/>
                <a:ea typeface="微软雅黑"/>
              </a:rPr>
              <a:t>BBAAD96301B94B49125E2171A1A062D4C94DDB382D918ED1F8E93BB06143F2D129092979881007386133AB01D141FBACD8408281B5087F78A7F93BBEC330B2A8B641B8B65FB4B3F45A5D56C62FE5D9B873A12FF3BEB7B235512D2507674D74F1DA22C7F894C8CA2CE14516026FC0A97C0F2E945117541F0C89B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D319F2-6421-7DAA-5A84-DFC17BC0E2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90137B0-EE56-5240-2F94-B3E6258D5A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650" y="339587"/>
            <a:ext cx="1732943" cy="346588"/>
          </a:xfrm>
          <a:prstGeom prst="rect">
            <a:avLst/>
          </a:prstGeom>
        </p:spPr>
      </p:pic>
      <p:sp>
        <p:nvSpPr>
          <p:cNvPr id="15" name="Shape 130">
            <a:extLst>
              <a:ext uri="{FF2B5EF4-FFF2-40B4-BE49-F238E27FC236}">
                <a16:creationId xmlns:a16="http://schemas.microsoft.com/office/drawing/2014/main" id="{ACC2500E-F070-279A-348A-A4D6E5277416}"/>
              </a:ext>
            </a:extLst>
          </p:cNvPr>
          <p:cNvSpPr/>
          <p:nvPr/>
        </p:nvSpPr>
        <p:spPr>
          <a:xfrm>
            <a:off x="873980" y="2150725"/>
            <a:ext cx="981350" cy="1065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228600"/>
            <a:r>
              <a:rPr lang="en-US" altLang="zh-CN" sz="6000" b="0" spc="58" dirty="0">
                <a:solidFill>
                  <a:srgbClr val="FF6A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02</a:t>
            </a: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814B444C-068F-8184-5FBE-62B361AFA5DF}"/>
              </a:ext>
            </a:extLst>
          </p:cNvPr>
          <p:cNvSpPr/>
          <p:nvPr/>
        </p:nvSpPr>
        <p:spPr>
          <a:xfrm>
            <a:off x="921363" y="3289662"/>
            <a:ext cx="1867932" cy="49527"/>
          </a:xfrm>
          <a:prstGeom prst="rect">
            <a:avLst/>
          </a:prstGeom>
          <a:gradFill>
            <a:gsLst>
              <a:gs pos="0">
                <a:srgbClr val="FFB61A"/>
              </a:gs>
              <a:gs pos="100000">
                <a:srgbClr val="FF6A00"/>
              </a:gs>
            </a:gsLst>
            <a:lin ang="10800000"/>
          </a:gradFill>
          <a:ln w="3175">
            <a:miter lim="400000"/>
          </a:ln>
        </p:spPr>
        <p:txBody>
          <a:bodyPr lIns="0" tIns="0" rIns="0" bIns="0" anchor="ctr"/>
          <a:lstStyle/>
          <a:p>
            <a:pPr defTabSz="228600">
              <a:defRPr sz="3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20">
              <a:solidFill>
                <a:srgbClr val="FFFFFF"/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7" name="Analytics and Intelligence">
            <a:extLst>
              <a:ext uri="{FF2B5EF4-FFF2-40B4-BE49-F238E27FC236}">
                <a16:creationId xmlns:a16="http://schemas.microsoft.com/office/drawing/2014/main" id="{701BA5DA-E1C3-94CD-2700-D7953AA6962B}"/>
              </a:ext>
            </a:extLst>
          </p:cNvPr>
          <p:cNvSpPr txBox="1"/>
          <p:nvPr/>
        </p:nvSpPr>
        <p:spPr>
          <a:xfrm>
            <a:off x="873980" y="3542408"/>
            <a:ext cx="5222021" cy="67992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4763" tIns="24763" rIns="24763" bIns="24763" anchor="ctr">
            <a:spAutoFit/>
          </a:bodyPr>
          <a:lstStyle>
            <a:lvl1pPr algn="l">
              <a:lnSpc>
                <a:spcPct val="110000"/>
              </a:lnSpc>
              <a:defRPr sz="10200">
                <a:solidFill>
                  <a:srgbClr val="797979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 defTabSz="228600"/>
            <a:r>
              <a:rPr lang="zh-CN" altLang="en-US" sz="4000" b="1" dirty="0">
                <a:solidFill>
                  <a:prstClr val="white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+mn-lt"/>
              </a:rPr>
              <a:t>应用级服务发现详解</a:t>
            </a:r>
            <a:endParaRPr sz="4000" b="1" dirty="0">
              <a:solidFill>
                <a:prstClr val="white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38603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>
                <a:solidFill>
                  <a:srgbClr val="FFFFFF"/>
                </a:solidFill>
                <a:latin typeface="微软雅黑"/>
                <a:ea typeface="微软雅黑"/>
              </a:rPr>
              <a:t>E6636BC20180234D78A0072836F0B3B062B9B207100DDB20A0D98F39B16C2BA34B43BC38C168AB0122592F0838465CEB921921FAF1D0ABC11BBFC26B7F4E1ADA24FB2EADD526949754C728F767A2439F9FD0E9157C626057A81A5197EE01DCA8DD06229F4E3</a:t>
            </a:r>
          </a:p>
        </p:txBody>
      </p:sp>
      <p:sp>
        <p:nvSpPr>
          <p:cNvPr id="30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>
                <a:solidFill>
                  <a:srgbClr val="FFFFFF"/>
                </a:solidFill>
                <a:latin typeface="微软雅黑"/>
                <a:ea typeface="微软雅黑"/>
              </a:rPr>
              <a:t>E6636BC20180234D78A0072836F0B99012B9B2041CBB0BD0AED9843CB1E92B759B4BB3387161DB0A22092008384687EBAD09218A11D00BB11BBFC253752E1BD324F50EAD8127E48704882AE76E224046D963E4B175990FA048DEA195FADFAC88D9862B9F9E3</a:t>
            </a:r>
          </a:p>
        </p:txBody>
      </p:sp>
      <p:sp>
        <p:nvSpPr>
          <p:cNvPr id="31" name="文本框 3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>
                <a:solidFill>
                  <a:srgbClr val="FFFFFF"/>
                </a:solidFill>
                <a:latin typeface="微软雅黑"/>
                <a:ea typeface="微软雅黑"/>
              </a:rPr>
              <a:t>E6636BC20180234D78A0072836F0BE8092B9B20C1995FBB0AAD98B33B1032B25BB4EBB387163FB0F22C92E08384670EB2809215AC1D0FBA11BBFC2437A1E1FD724F5F8AD632564B7B4FF2ED7684240538A9CE0BE76481F81688BF19F28E95C98DFE620900E3</a:t>
            </a:r>
          </a:p>
        </p:txBody>
      </p:sp>
      <p:sp>
        <p:nvSpPr>
          <p:cNvPr id="32" name="文本框 4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>
                <a:solidFill>
                  <a:srgbClr val="FFFFFF"/>
                </a:solidFill>
                <a:latin typeface="微软雅黑"/>
                <a:ea typeface="微软雅黑"/>
              </a:rPr>
              <a:t>E6636BC20180234D78A0072836F0BC5042B9B2071914ABA0AFD98A36B1312BA09B46B338D169DB042219260838466CEBCA09217A11D0EBD11BBFC21D70AE1BD124F79CADC02084A7F49B2BF76E924D54EB27EF457D2D6E7658AE919C47F25C58DA8624926E3</a:t>
            </a:r>
          </a:p>
        </p:txBody>
      </p:sp>
      <p:sp>
        <p:nvSpPr>
          <p:cNvPr id="33" name="文本框 5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>
                <a:solidFill>
                  <a:srgbClr val="FFFFFF"/>
                </a:solidFill>
                <a:latin typeface="微软雅黑"/>
                <a:ea typeface="微软雅黑"/>
              </a:rPr>
              <a:t>E6636BC20180234D78A0072836F0B1F0B2B9B20C194F3BB0ADD98331B1C62B51CB43B838C16E8B0E22C92408C8468EEBE509210AC1D04BD11BBFC228762E2FD824FCBAAD1124B6E784AF2DE761024E5537DCE27771BF55E7D8EF319F2F7D5C28DEE626942E3</a:t>
            </a:r>
          </a:p>
        </p:txBody>
      </p:sp>
      <p:sp>
        <p:nvSpPr>
          <p:cNvPr id="34" name="文本框 6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>
                <a:solidFill>
                  <a:srgbClr val="FFFFFF"/>
                </a:solidFill>
                <a:latin typeface="微软雅黑"/>
                <a:ea typeface="微软雅黑"/>
              </a:rPr>
              <a:t>E6636BC20180234D78A0072836F0BEC032B9B20719E7ABD0A4D98930B1B12B712B41B8383169AB0722192908C8467AEB500921AA91D06BC11BBFC236721E20D524FF49AD4320F65744DB2EA767924C574BB3E271732605D208AA119547C05C28DCF62D9E0E3</a:t>
            </a:r>
          </a:p>
        </p:txBody>
      </p:sp>
      <p:sp>
        <p:nvSpPr>
          <p:cNvPr id="35" name="文本框 7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>
                <a:solidFill>
                  <a:srgbClr val="FFFFFF"/>
                </a:solidFill>
                <a:latin typeface="微软雅黑"/>
                <a:ea typeface="微软雅黑"/>
              </a:rPr>
              <a:t>BBAAD9C20180234D78A0072836F0B3D0F2B9B20F17062BA0AED98A36B1592BA12B4DB63861636B0F22592308C84635EBDA09217A31D0EBC11BBFC2117CBE2DD124FE92AD4F2776A7040728C7604243DF3CC7E0757D97657F5887C19CEC514C28DAD62A9F4E3</a:t>
            </a:r>
          </a:p>
        </p:txBody>
      </p:sp>
      <p:sp>
        <p:nvSpPr>
          <p:cNvPr id="36" name="文本框 8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defTabSz="228600"/>
            <a:endParaRPr lang="en-US" sz="550">
              <a:solidFill>
                <a:srgbClr val="181818"/>
              </a:solidFill>
              <a:latin typeface="微软雅黑"/>
              <a:ea typeface="微软雅黑"/>
            </a:endParaRPr>
          </a:p>
          <a:p>
            <a:pPr defTabSz="228600">
              <a:buClr>
                <a:srgbClr val="FFFFFF"/>
              </a:buClr>
            </a:pPr>
            <a:r>
              <a:rPr lang="en-US" sz="900">
                <a:solidFill>
                  <a:srgbClr val="FFFFFF"/>
                </a:solidFill>
                <a:latin typeface="微软雅黑"/>
                <a:ea typeface="微软雅黑"/>
              </a:rPr>
              <a:t>BBAAD96301B94B49125E2171A1A062D4C94DDB382D918ED1F8E93BB06143F2D129092979881007386133AB01D141FBACD8408281B5087F78A7F93BBEC330B2A8B641B8B65FB4B3F45A5D56C62FE5D9B873A12FF3BEB7B235512D2507674D74F1DA22C7F894C8CA2CE14516026FC0A97C0F2E945117541F0C89B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3636D71-CABC-B530-EA48-30EFCE9CFC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650" y="351785"/>
            <a:ext cx="1732943" cy="346588"/>
          </a:xfrm>
          <a:prstGeom prst="rect">
            <a:avLst/>
          </a:prstGeom>
        </p:spPr>
      </p:pic>
      <p:sp>
        <p:nvSpPr>
          <p:cNvPr id="16" name="标题 3">
            <a:extLst>
              <a:ext uri="{FF2B5EF4-FFF2-40B4-BE49-F238E27FC236}">
                <a16:creationId xmlns:a16="http://schemas.microsoft.com/office/drawing/2014/main" id="{9475FD44-46C8-3177-5F23-5D87D8259AB7}"/>
              </a:ext>
            </a:extLst>
          </p:cNvPr>
          <p:cNvSpPr txBox="1"/>
          <p:nvPr/>
        </p:nvSpPr>
        <p:spPr>
          <a:xfrm>
            <a:off x="428297" y="348246"/>
            <a:ext cx="9299028" cy="353667"/>
          </a:xfrm>
          <a:prstGeom prst="rect">
            <a:avLst/>
          </a:prstGeom>
        </p:spPr>
        <p:txBody>
          <a:bodyPr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defTabSz="914400"/>
            <a:r>
              <a:rPr lang="en" altLang="zh-CN" sz="3000" dirty="0">
                <a:solidFill>
                  <a:prstClr val="white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Dubbo </a:t>
            </a:r>
            <a:r>
              <a:rPr lang="zh-CN" altLang="en-US" sz="3000" dirty="0">
                <a:solidFill>
                  <a:prstClr val="white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接口级服务发现 </a:t>
            </a:r>
            <a:r>
              <a:rPr lang="en-US" altLang="zh-CN" sz="3000" dirty="0">
                <a:solidFill>
                  <a:prstClr val="white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– </a:t>
            </a:r>
            <a:r>
              <a:rPr lang="zh-CN" altLang="en-US" sz="3000" dirty="0">
                <a:solidFill>
                  <a:prstClr val="white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基本原理</a:t>
            </a: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2D7F3D04-22B4-C48A-D0FA-5E0EE4082D08}"/>
              </a:ext>
            </a:extLst>
          </p:cNvPr>
          <p:cNvSpPr/>
          <p:nvPr/>
        </p:nvSpPr>
        <p:spPr>
          <a:xfrm>
            <a:off x="622622" y="4779089"/>
            <a:ext cx="9299028" cy="1635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28600">
              <a:lnSpc>
                <a:spcPct val="120000"/>
              </a:lnSpc>
              <a:defRPr sz="3400" spc="68">
                <a:solidFill>
                  <a:srgbClr val="373D41"/>
                </a:solidFill>
                <a:latin typeface="FZLanTingHei-L-GBK"/>
                <a:ea typeface="FZLanTingHei-L-GBK"/>
                <a:cs typeface="FZLanTingHei-L-GBK"/>
                <a:sym typeface="FZLanTingHei-L-GBK"/>
              </a:defRPr>
            </a:pPr>
            <a:r>
              <a:rPr lang="en-US" altLang="zh-CN" sz="1700" spc="34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  <a:sym typeface="FZLanTingHei-L-GBK"/>
              </a:rPr>
              <a:t>Dubbo</a:t>
            </a:r>
            <a:r>
              <a:rPr lang="zh-CN" altLang="en-US" sz="1700" spc="34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  <a:sym typeface="FZLanTingHei-L-GBK"/>
              </a:rPr>
              <a:t> 的地址发现是通过借助注册中心组件协调 </a:t>
            </a:r>
            <a:r>
              <a:rPr lang="en-US" altLang="zh-CN" sz="1700" spc="34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  <a:sym typeface="FZLanTingHei-L-GBK"/>
              </a:rPr>
              <a:t>Provider</a:t>
            </a:r>
            <a:r>
              <a:rPr lang="zh-CN" altLang="en-US" sz="1700" spc="34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  <a:sym typeface="FZLanTingHei-L-GBK"/>
              </a:rPr>
              <a:t> 与 </a:t>
            </a:r>
            <a:r>
              <a:rPr lang="en-US" altLang="zh-CN" sz="1700" spc="34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  <a:sym typeface="FZLanTingHei-L-GBK"/>
              </a:rPr>
              <a:t>Consumer</a:t>
            </a:r>
            <a:r>
              <a:rPr lang="zh-CN" altLang="en-US" sz="1700" spc="34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  <a:sym typeface="FZLanTingHei-L-GBK"/>
              </a:rPr>
              <a:t> 实例地址的过程。</a:t>
            </a:r>
            <a:endParaRPr lang="en-US" altLang="zh-CN" sz="1700" spc="34" dirty="0">
              <a:solidFill>
                <a:prstClr val="white"/>
              </a:solidFill>
              <a:latin typeface="Alibaba PuHuiTi 2.0 65 Medium" pitchFamily="18" charset="-122"/>
              <a:ea typeface="Alibaba PuHuiTi 2.0 65 Medium" pitchFamily="18" charset="-122"/>
              <a:cs typeface="Alibaba PuHuiTi 2.0 65 Medium" pitchFamily="18" charset="-122"/>
              <a:sym typeface="FZLanTingHei-L-GBK"/>
            </a:endParaRPr>
          </a:p>
          <a:p>
            <a:pPr defTabSz="228600">
              <a:lnSpc>
                <a:spcPct val="120000"/>
              </a:lnSpc>
              <a:defRPr sz="3400" spc="68">
                <a:solidFill>
                  <a:srgbClr val="373D41"/>
                </a:solidFill>
                <a:latin typeface="FZLanTingHei-L-GBK"/>
                <a:ea typeface="FZLanTingHei-L-GBK"/>
                <a:cs typeface="FZLanTingHei-L-GBK"/>
                <a:sym typeface="FZLanTingHei-L-GBK"/>
              </a:defRPr>
            </a:pPr>
            <a:endParaRPr lang="en-US" altLang="zh-CN" sz="1700" spc="34" dirty="0">
              <a:solidFill>
                <a:prstClr val="white"/>
              </a:solidFill>
              <a:latin typeface="Alibaba PuHuiTi 2.0 65 Medium" pitchFamily="18" charset="-122"/>
              <a:ea typeface="Alibaba PuHuiTi 2.0 65 Medium" pitchFamily="18" charset="-122"/>
              <a:cs typeface="Alibaba PuHuiTi 2.0 65 Medium" pitchFamily="18" charset="-122"/>
              <a:sym typeface="FZLanTingHei-L-GBK"/>
            </a:endParaRPr>
          </a:p>
          <a:p>
            <a:pPr marL="228600" indent="-228600" defTabSz="228600">
              <a:lnSpc>
                <a:spcPct val="120000"/>
              </a:lnSpc>
              <a:buFont typeface="Arial" panose="020B0604020202020204" pitchFamily="34" charset="0"/>
              <a:buChar char="•"/>
              <a:defRPr sz="3400" spc="68">
                <a:solidFill>
                  <a:srgbClr val="373D41"/>
                </a:solidFill>
                <a:latin typeface="FZLanTingHei-L-GBK"/>
                <a:ea typeface="FZLanTingHei-L-GBK"/>
                <a:cs typeface="FZLanTingHei-L-GBK"/>
                <a:sym typeface="FZLanTingHei-L-GBK"/>
              </a:defRPr>
            </a:pPr>
            <a:r>
              <a:rPr lang="en-US" altLang="zh-CN" sz="1700" spc="34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  <a:sym typeface="FZLanTingHei-L-GBK"/>
              </a:rPr>
              <a:t>Provider</a:t>
            </a:r>
            <a:r>
              <a:rPr lang="zh-CN" altLang="en-US" sz="1700" spc="34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  <a:sym typeface="FZLanTingHei-L-GBK"/>
              </a:rPr>
              <a:t> 实例通过特定 </a:t>
            </a:r>
            <a:r>
              <a:rPr lang="en-US" altLang="zh-CN" sz="1700" spc="34" dirty="0">
                <a:solidFill>
                  <a:srgbClr val="FF6A00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  <a:sym typeface="FZLanTingHei-L-GBK"/>
              </a:rPr>
              <a:t>key</a:t>
            </a:r>
            <a:r>
              <a:rPr lang="zh-CN" altLang="en-US" sz="1700" spc="34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  <a:sym typeface="FZLanTingHei-L-GBK"/>
              </a:rPr>
              <a:t> 向注册中心注册本机可访问地址</a:t>
            </a:r>
            <a:endParaRPr lang="en-US" altLang="zh-CN" sz="1700" spc="34" dirty="0">
              <a:solidFill>
                <a:prstClr val="white"/>
              </a:solidFill>
              <a:latin typeface="Alibaba PuHuiTi 2.0 65 Medium" pitchFamily="18" charset="-122"/>
              <a:ea typeface="Alibaba PuHuiTi 2.0 65 Medium" pitchFamily="18" charset="-122"/>
              <a:cs typeface="Alibaba PuHuiTi 2.0 65 Medium" pitchFamily="18" charset="-122"/>
              <a:sym typeface="FZLanTingHei-L-GBK"/>
            </a:endParaRPr>
          </a:p>
          <a:p>
            <a:pPr marL="228600" indent="-228600" defTabSz="228600">
              <a:lnSpc>
                <a:spcPct val="120000"/>
              </a:lnSpc>
              <a:buFont typeface="Arial" panose="020B0604020202020204" pitchFamily="34" charset="0"/>
              <a:buChar char="•"/>
              <a:defRPr sz="3400" spc="68">
                <a:solidFill>
                  <a:srgbClr val="373D41"/>
                </a:solidFill>
                <a:latin typeface="FZLanTingHei-L-GBK"/>
                <a:ea typeface="FZLanTingHei-L-GBK"/>
                <a:cs typeface="FZLanTingHei-L-GBK"/>
                <a:sym typeface="FZLanTingHei-L-GBK"/>
              </a:defRPr>
            </a:pPr>
            <a:r>
              <a:rPr lang="zh-CN" altLang="en-US" sz="1700" spc="34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  <a:sym typeface="FZLanTingHei-L-GBK"/>
              </a:rPr>
              <a:t>注册中心通过 </a:t>
            </a:r>
            <a:r>
              <a:rPr lang="en-US" altLang="zh-CN" sz="1700" spc="34" dirty="0">
                <a:solidFill>
                  <a:srgbClr val="FF6A00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  <a:sym typeface="FZLanTingHei-L-GBK"/>
              </a:rPr>
              <a:t>key</a:t>
            </a:r>
            <a:r>
              <a:rPr lang="zh-CN" altLang="en-US" sz="1700" spc="34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  <a:sym typeface="FZLanTingHei-L-GBK"/>
              </a:rPr>
              <a:t> 将 </a:t>
            </a:r>
            <a:r>
              <a:rPr lang="en-US" altLang="zh-CN" sz="1700" spc="34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  <a:sym typeface="FZLanTingHei-L-GBK"/>
              </a:rPr>
              <a:t>Provider</a:t>
            </a:r>
            <a:r>
              <a:rPr lang="zh-CN" altLang="en-US" sz="1700" spc="34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  <a:sym typeface="FZLanTingHei-L-GBK"/>
              </a:rPr>
              <a:t> 实例地址聚合</a:t>
            </a:r>
            <a:endParaRPr lang="en-US" altLang="zh-CN" sz="1700" spc="34" dirty="0">
              <a:solidFill>
                <a:prstClr val="white"/>
              </a:solidFill>
              <a:latin typeface="Alibaba PuHuiTi 2.0 65 Medium" pitchFamily="18" charset="-122"/>
              <a:ea typeface="Alibaba PuHuiTi 2.0 65 Medium" pitchFamily="18" charset="-122"/>
              <a:cs typeface="Alibaba PuHuiTi 2.0 65 Medium" pitchFamily="18" charset="-122"/>
              <a:sym typeface="FZLanTingHei-L-GBK"/>
            </a:endParaRPr>
          </a:p>
          <a:p>
            <a:pPr marL="228600" indent="-228600" defTabSz="228600">
              <a:lnSpc>
                <a:spcPct val="120000"/>
              </a:lnSpc>
              <a:buFont typeface="Arial" panose="020B0604020202020204" pitchFamily="34" charset="0"/>
              <a:buChar char="•"/>
              <a:defRPr sz="3400" spc="68">
                <a:solidFill>
                  <a:srgbClr val="373D41"/>
                </a:solidFill>
                <a:latin typeface="FZLanTingHei-L-GBK"/>
                <a:ea typeface="FZLanTingHei-L-GBK"/>
                <a:cs typeface="FZLanTingHei-L-GBK"/>
                <a:sym typeface="FZLanTingHei-L-GBK"/>
              </a:defRPr>
            </a:pPr>
            <a:r>
              <a:rPr lang="en-US" altLang="zh-CN" sz="1700" spc="34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  <a:sym typeface="FZLanTingHei-L-GBK"/>
              </a:rPr>
              <a:t>Consumer</a:t>
            </a:r>
            <a:r>
              <a:rPr lang="zh-CN" altLang="en-US" sz="1700" spc="34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  <a:sym typeface="FZLanTingHei-L-GBK"/>
              </a:rPr>
              <a:t> 通过订阅特定 </a:t>
            </a:r>
            <a:r>
              <a:rPr lang="en-US" altLang="zh-CN" sz="1700" spc="34" dirty="0">
                <a:solidFill>
                  <a:srgbClr val="FF6A00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  <a:sym typeface="FZLanTingHei-L-GBK"/>
              </a:rPr>
              <a:t>key</a:t>
            </a:r>
            <a:r>
              <a:rPr lang="zh-CN" altLang="en-US" sz="1700" spc="34" dirty="0">
                <a:solidFill>
                  <a:prstClr val="white"/>
                </a:solidFill>
                <a:latin typeface="Alibaba PuHuiTi 2.0 65 Medium" pitchFamily="18" charset="-122"/>
                <a:ea typeface="Alibaba PuHuiTi 2.0 65 Medium" pitchFamily="18" charset="-122"/>
                <a:cs typeface="Alibaba PuHuiTi 2.0 65 Medium" pitchFamily="18" charset="-122"/>
                <a:sym typeface="FZLanTingHei-L-GBK"/>
              </a:rPr>
              <a:t> 实时从注册中心接收地址变更</a:t>
            </a:r>
            <a:endParaRPr lang="en-US" altLang="zh-CN" sz="1700" spc="34" dirty="0">
              <a:solidFill>
                <a:prstClr val="white"/>
              </a:solidFill>
              <a:latin typeface="Alibaba PuHuiTi 2.0 65 Medium" pitchFamily="18" charset="-122"/>
              <a:ea typeface="Alibaba PuHuiTi 2.0 65 Medium" pitchFamily="18" charset="-122"/>
              <a:cs typeface="Alibaba PuHuiTi 2.0 65 Medium" pitchFamily="18" charset="-122"/>
              <a:sym typeface="FZLanTingHei-L-GBK"/>
            </a:endParaRPr>
          </a:p>
        </p:txBody>
      </p:sp>
      <p:sp>
        <p:nvSpPr>
          <p:cNvPr id="19" name="Rectangle 48">
            <a:extLst>
              <a:ext uri="{FF2B5EF4-FFF2-40B4-BE49-F238E27FC236}">
                <a16:creationId xmlns:a16="http://schemas.microsoft.com/office/drawing/2014/main" id="{383BFDD5-89FE-8325-1D89-B68419148445}"/>
              </a:ext>
            </a:extLst>
          </p:cNvPr>
          <p:cNvSpPr/>
          <p:nvPr/>
        </p:nvSpPr>
        <p:spPr>
          <a:xfrm>
            <a:off x="5381128" y="1566797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500" dirty="0" err="1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注册中心</a:t>
            </a:r>
            <a:endParaRPr lang="en-US" sz="1500" dirty="0">
              <a:solidFill>
                <a:prstClr val="white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9BDBA8D6-6642-926B-1AF2-27E3C7AC3DFC}"/>
              </a:ext>
            </a:extLst>
          </p:cNvPr>
          <p:cNvSpPr/>
          <p:nvPr/>
        </p:nvSpPr>
        <p:spPr>
          <a:xfrm>
            <a:off x="5265861" y="1348229"/>
            <a:ext cx="1660279" cy="633149"/>
          </a:xfrm>
          <a:prstGeom prst="roundRect">
            <a:avLst>
              <a:gd name="adj" fmla="val 5473"/>
            </a:avLst>
          </a:prstGeom>
          <a:solidFill>
            <a:schemeClr val="bg1">
              <a:alpha val="1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22" name="Rectangle 48">
            <a:extLst>
              <a:ext uri="{FF2B5EF4-FFF2-40B4-BE49-F238E27FC236}">
                <a16:creationId xmlns:a16="http://schemas.microsoft.com/office/drawing/2014/main" id="{6EB34732-132F-DEDD-DE2C-BB45BC80921C}"/>
              </a:ext>
            </a:extLst>
          </p:cNvPr>
          <p:cNvSpPr/>
          <p:nvPr/>
        </p:nvSpPr>
        <p:spPr>
          <a:xfrm>
            <a:off x="2967789" y="2176906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Notification</a:t>
            </a:r>
          </a:p>
        </p:txBody>
      </p:sp>
      <p:sp>
        <p:nvSpPr>
          <p:cNvPr id="23" name="Rectangle 48">
            <a:extLst>
              <a:ext uri="{FF2B5EF4-FFF2-40B4-BE49-F238E27FC236}">
                <a16:creationId xmlns:a16="http://schemas.microsoft.com/office/drawing/2014/main" id="{F17CF78C-32F9-1D03-FC6E-980C259D6BAB}"/>
              </a:ext>
            </a:extLst>
          </p:cNvPr>
          <p:cNvSpPr/>
          <p:nvPr/>
        </p:nvSpPr>
        <p:spPr>
          <a:xfrm>
            <a:off x="7794468" y="2176906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Registration</a:t>
            </a:r>
          </a:p>
        </p:txBody>
      </p:sp>
      <p:sp>
        <p:nvSpPr>
          <p:cNvPr id="24" name="Rectangle 48">
            <a:extLst>
              <a:ext uri="{FF2B5EF4-FFF2-40B4-BE49-F238E27FC236}">
                <a16:creationId xmlns:a16="http://schemas.microsoft.com/office/drawing/2014/main" id="{19C52751-F7DC-E517-8056-3B70BBD30D1B}"/>
              </a:ext>
            </a:extLst>
          </p:cNvPr>
          <p:cNvSpPr/>
          <p:nvPr/>
        </p:nvSpPr>
        <p:spPr>
          <a:xfrm>
            <a:off x="5381128" y="3708557"/>
            <a:ext cx="1429744" cy="20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2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RPC</a:t>
            </a:r>
          </a:p>
        </p:txBody>
      </p:sp>
      <p:sp>
        <p:nvSpPr>
          <p:cNvPr id="25" name="Rectangle 48">
            <a:extLst>
              <a:ext uri="{FF2B5EF4-FFF2-40B4-BE49-F238E27FC236}">
                <a16:creationId xmlns:a16="http://schemas.microsoft.com/office/drawing/2014/main" id="{F8B9BF80-2E89-8889-BA1F-00D0F163B6BB}"/>
              </a:ext>
            </a:extLst>
          </p:cNvPr>
          <p:cNvSpPr/>
          <p:nvPr/>
        </p:nvSpPr>
        <p:spPr>
          <a:xfrm>
            <a:off x="2967789" y="3354598"/>
            <a:ext cx="1429744" cy="583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5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Dubbo</a:t>
            </a:r>
          </a:p>
          <a:p>
            <a:pPr algn="ctr" defTabSz="228600"/>
            <a:r>
              <a:rPr lang="en-US" sz="15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Consumer</a:t>
            </a:r>
          </a:p>
        </p:txBody>
      </p:sp>
      <p:sp>
        <p:nvSpPr>
          <p:cNvPr id="26" name="Rectangle 48">
            <a:extLst>
              <a:ext uri="{FF2B5EF4-FFF2-40B4-BE49-F238E27FC236}">
                <a16:creationId xmlns:a16="http://schemas.microsoft.com/office/drawing/2014/main" id="{6A7C60F6-5A35-665C-77D6-BF10E31E6A89}"/>
              </a:ext>
            </a:extLst>
          </p:cNvPr>
          <p:cNvSpPr/>
          <p:nvPr/>
        </p:nvSpPr>
        <p:spPr>
          <a:xfrm>
            <a:off x="7794468" y="3353180"/>
            <a:ext cx="1429744" cy="583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t"/>
          <a:lstStyle/>
          <a:p>
            <a:pPr algn="ctr" defTabSz="228600"/>
            <a:r>
              <a:rPr lang="en-US" sz="15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Dubbo</a:t>
            </a:r>
          </a:p>
          <a:p>
            <a:pPr algn="ctr" defTabSz="228600"/>
            <a:r>
              <a:rPr lang="en-US" sz="1500" dirty="0">
                <a:solidFill>
                  <a:prstClr val="white"/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rPr>
              <a:t>Provider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029A371A-27F6-E082-747D-199F2C3CB697}"/>
              </a:ext>
            </a:extLst>
          </p:cNvPr>
          <p:cNvSpPr/>
          <p:nvPr/>
        </p:nvSpPr>
        <p:spPr>
          <a:xfrm>
            <a:off x="2852522" y="3251056"/>
            <a:ext cx="1660279" cy="633149"/>
          </a:xfrm>
          <a:prstGeom prst="roundRect">
            <a:avLst>
              <a:gd name="adj" fmla="val 5473"/>
            </a:avLst>
          </a:prstGeom>
          <a:solidFill>
            <a:schemeClr val="bg1">
              <a:alpha val="1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EAA3683A-7D78-8332-0DDF-7A21525E1777}"/>
              </a:ext>
            </a:extLst>
          </p:cNvPr>
          <p:cNvSpPr/>
          <p:nvPr/>
        </p:nvSpPr>
        <p:spPr>
          <a:xfrm>
            <a:off x="7679201" y="3250275"/>
            <a:ext cx="1660279" cy="633149"/>
          </a:xfrm>
          <a:prstGeom prst="roundRect">
            <a:avLst>
              <a:gd name="adj" fmla="val 5473"/>
            </a:avLst>
          </a:prstGeom>
          <a:solidFill>
            <a:schemeClr val="bg1">
              <a:alpha val="1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zh-CN" altLang="en-US" sz="900" dirty="0">
              <a:solidFill>
                <a:prstClr val="white"/>
              </a:solidFill>
              <a:latin typeface="微软雅黑"/>
              <a:ea typeface="微软雅黑"/>
            </a:endParaRP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81F7A3D8-7280-D534-DFA4-0FCD17C10624}"/>
              </a:ext>
            </a:extLst>
          </p:cNvPr>
          <p:cNvCxnSpPr/>
          <p:nvPr/>
        </p:nvCxnSpPr>
        <p:spPr>
          <a:xfrm>
            <a:off x="4628067" y="3566849"/>
            <a:ext cx="2935867" cy="0"/>
          </a:xfrm>
          <a:prstGeom prst="straightConnector1">
            <a:avLst/>
          </a:prstGeom>
          <a:ln w="12700">
            <a:solidFill>
              <a:schemeClr val="bg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6F32203A-7E69-F821-1227-5A7340570221}"/>
              </a:ext>
            </a:extLst>
          </p:cNvPr>
          <p:cNvCxnSpPr/>
          <p:nvPr/>
        </p:nvCxnSpPr>
        <p:spPr>
          <a:xfrm flipH="1">
            <a:off x="3525846" y="1683524"/>
            <a:ext cx="1624748" cy="1396018"/>
          </a:xfrm>
          <a:prstGeom prst="straightConnector1">
            <a:avLst/>
          </a:prstGeom>
          <a:ln w="127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C678AB6F-9341-8493-A62C-9CE21EED66B4}"/>
              </a:ext>
            </a:extLst>
          </p:cNvPr>
          <p:cNvCxnSpPr>
            <a:cxnSpLocks/>
          </p:cNvCxnSpPr>
          <p:nvPr/>
        </p:nvCxnSpPr>
        <p:spPr>
          <a:xfrm>
            <a:off x="7041406" y="1683524"/>
            <a:ext cx="1624748" cy="1396018"/>
          </a:xfrm>
          <a:prstGeom prst="straightConnector1">
            <a:avLst/>
          </a:prstGeom>
          <a:ln w="127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阿里云官方">
      <a:dk1>
        <a:srgbClr val="181818"/>
      </a:dk1>
      <a:lt1>
        <a:sysClr val="window" lastClr="FFFFFF"/>
      </a:lt1>
      <a:dk2>
        <a:srgbClr val="FF6A00"/>
      </a:dk2>
      <a:lt2>
        <a:srgbClr val="DBDBDB"/>
      </a:lt2>
      <a:accent1>
        <a:srgbClr val="FF6A00"/>
      </a:accent1>
      <a:accent2>
        <a:srgbClr val="FFB61A"/>
      </a:accent2>
      <a:accent3>
        <a:srgbClr val="D8D8D8"/>
      </a:accent3>
      <a:accent4>
        <a:srgbClr val="BFBFBF"/>
      </a:accent4>
      <a:accent5>
        <a:srgbClr val="A5A5A5"/>
      </a:accent5>
      <a:accent6>
        <a:srgbClr val="7F7F7F"/>
      </a:accent6>
      <a:hlink>
        <a:srgbClr val="FF6A00"/>
      </a:hlink>
      <a:folHlink>
        <a:srgbClr val="FF6A00"/>
      </a:folHlink>
    </a:clrScheme>
    <a:fontScheme name="阿里云官方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4758</TotalTime>
  <Words>1984</Words>
  <Application>Microsoft Macintosh PowerPoint</Application>
  <PresentationFormat>宽屏</PresentationFormat>
  <Paragraphs>716</Paragraphs>
  <Slides>26</Slides>
  <Notes>5</Notes>
  <HiddenSlides>1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42" baseType="lpstr">
      <vt:lpstr>阿里巴巴普惠体 2.0 75 SemiBold</vt:lpstr>
      <vt:lpstr>阿里巴巴普惠体 2.0 95 ExtraBold</vt:lpstr>
      <vt:lpstr>等线</vt:lpstr>
      <vt:lpstr>宋体</vt:lpstr>
      <vt:lpstr>宋体</vt:lpstr>
      <vt:lpstr>微软雅黑</vt:lpstr>
      <vt:lpstr>微软雅黑</vt:lpstr>
      <vt:lpstr>Alibaba PuHuiTi 2.0 55 Regular</vt:lpstr>
      <vt:lpstr>Alibaba PuHuiTi 2.0 65 Medium</vt:lpstr>
      <vt:lpstr>Alibaba PuHuiTi 2.0 75 SemiBold</vt:lpstr>
      <vt:lpstr>FZLanTingHei-L-GBK</vt:lpstr>
      <vt:lpstr>Lato Bold</vt:lpstr>
      <vt:lpstr>Arial</vt:lpstr>
      <vt:lpstr>Calibri</vt:lpstr>
      <vt:lpstr>Office 主题​​</vt:lpstr>
      <vt:lpstr>1_Office 主题​​</vt:lpstr>
      <vt:lpstr>参与社区，直播最后有奖问卷调查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Dubbo3 应用级服务发现  - 完整工作流程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感谢观看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Microsoft Office User</dc:creator>
  <cp:keywords/>
  <dc:description/>
  <cp:lastModifiedBy>Microsoft Office User</cp:lastModifiedBy>
  <cp:revision>111</cp:revision>
  <dcterms:created xsi:type="dcterms:W3CDTF">2022-06-29T03:37:22Z</dcterms:created>
  <dcterms:modified xsi:type="dcterms:W3CDTF">2022-07-29T12:09:52Z</dcterms:modified>
  <cp:category/>
</cp:coreProperties>
</file>